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0" r:id="rId2"/>
    <p:sldMasterId id="2147483650" r:id="rId3"/>
    <p:sldMasterId id="2147483671" r:id="rId4"/>
    <p:sldMasterId id="2147483652" r:id="rId5"/>
    <p:sldMasterId id="2147483653" r:id="rId6"/>
    <p:sldMasterId id="2147483654" r:id="rId7"/>
  </p:sldMasterIdLst>
  <p:notesMasterIdLst>
    <p:notesMasterId r:id="rId65"/>
  </p:notesMasterIdLst>
  <p:handoutMasterIdLst>
    <p:handoutMasterId r:id="rId66"/>
  </p:handoutMasterIdLst>
  <p:sldIdLst>
    <p:sldId id="422" r:id="rId8"/>
    <p:sldId id="340" r:id="rId9"/>
    <p:sldId id="414" r:id="rId10"/>
    <p:sldId id="415" r:id="rId11"/>
    <p:sldId id="417" r:id="rId12"/>
    <p:sldId id="419" r:id="rId13"/>
    <p:sldId id="423" r:id="rId14"/>
    <p:sldId id="341" r:id="rId15"/>
    <p:sldId id="425" r:id="rId16"/>
    <p:sldId id="410" r:id="rId17"/>
    <p:sldId id="424" r:id="rId18"/>
    <p:sldId id="421" r:id="rId19"/>
    <p:sldId id="426" r:id="rId20"/>
    <p:sldId id="427" r:id="rId21"/>
    <p:sldId id="276" r:id="rId22"/>
    <p:sldId id="428" r:id="rId23"/>
    <p:sldId id="273" r:id="rId24"/>
    <p:sldId id="277" r:id="rId25"/>
    <p:sldId id="351" r:id="rId26"/>
    <p:sldId id="344" r:id="rId27"/>
    <p:sldId id="345" r:id="rId28"/>
    <p:sldId id="346" r:id="rId29"/>
    <p:sldId id="347" r:id="rId30"/>
    <p:sldId id="348" r:id="rId31"/>
    <p:sldId id="349" r:id="rId32"/>
    <p:sldId id="350" r:id="rId33"/>
    <p:sldId id="299" r:id="rId34"/>
    <p:sldId id="333" r:id="rId35"/>
    <p:sldId id="300" r:id="rId36"/>
    <p:sldId id="352" r:id="rId37"/>
    <p:sldId id="353" r:id="rId38"/>
    <p:sldId id="305" r:id="rId39"/>
    <p:sldId id="355" r:id="rId40"/>
    <p:sldId id="357" r:id="rId41"/>
    <p:sldId id="358" r:id="rId42"/>
    <p:sldId id="310" r:id="rId43"/>
    <p:sldId id="359" r:id="rId44"/>
    <p:sldId id="360" r:id="rId45"/>
    <p:sldId id="361" r:id="rId46"/>
    <p:sldId id="362" r:id="rId47"/>
    <p:sldId id="318" r:id="rId48"/>
    <p:sldId id="364" r:id="rId49"/>
    <p:sldId id="365" r:id="rId50"/>
    <p:sldId id="368" r:id="rId51"/>
    <p:sldId id="369" r:id="rId52"/>
    <p:sldId id="370" r:id="rId53"/>
    <p:sldId id="371" r:id="rId54"/>
    <p:sldId id="372" r:id="rId55"/>
    <p:sldId id="373" r:id="rId56"/>
    <p:sldId id="374" r:id="rId57"/>
    <p:sldId id="375" r:id="rId58"/>
    <p:sldId id="376" r:id="rId59"/>
    <p:sldId id="377" r:id="rId60"/>
    <p:sldId id="378" r:id="rId61"/>
    <p:sldId id="379" r:id="rId62"/>
    <p:sldId id="380" r:id="rId63"/>
    <p:sldId id="383" r:id="rId6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 Lindstrom"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DE9"/>
    <a:srgbClr val="FFFFCC"/>
    <a:srgbClr val="660066"/>
    <a:srgbClr val="DE86E0"/>
    <a:srgbClr val="DE88E0"/>
    <a:srgbClr val="DFFBFF"/>
    <a:srgbClr val="1D1C3A"/>
    <a:srgbClr val="182A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5" autoAdjust="0"/>
    <p:restoredTop sz="83662" autoAdjust="0"/>
  </p:normalViewPr>
  <p:slideViewPr>
    <p:cSldViewPr>
      <p:cViewPr>
        <p:scale>
          <a:sx n="59" d="100"/>
          <a:sy n="59" d="100"/>
        </p:scale>
        <p:origin x="-708" y="-132"/>
      </p:cViewPr>
      <p:guideLst>
        <p:guide orient="horz" pos="1488"/>
        <p:guide orient="horz" pos="576"/>
        <p:guide orient="horz" pos="3744"/>
        <p:guide orient="horz" pos="3168"/>
        <p:guide orient="horz" pos="2868"/>
        <p:guide orient="horz" pos="2160"/>
        <p:guide pos="2880"/>
        <p:guide pos="5184"/>
        <p:guide pos="576"/>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110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851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48515"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48516"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48517"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E0AE2FD-94D6-4FCC-8EAE-B11D010C7E29}" type="slidenum">
              <a:rPr lang="en-US"/>
              <a:pPr/>
              <a:t>‹#›</a:t>
            </a:fld>
            <a:endParaRPr lang="en-US"/>
          </a:p>
        </p:txBody>
      </p:sp>
    </p:spTree>
    <p:extLst>
      <p:ext uri="{BB962C8B-B14F-4D97-AF65-F5344CB8AC3E}">
        <p14:creationId xmlns:p14="http://schemas.microsoft.com/office/powerpoint/2010/main" val="3322404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7171"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71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7175"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fld id="{4841EA95-204E-4187-8FC7-8D3F2DA5E184}" type="slidenum">
              <a:rPr lang="en-US"/>
              <a:pPr/>
              <a:t>‹#›</a:t>
            </a:fld>
            <a:endParaRPr lang="en-US"/>
          </a:p>
        </p:txBody>
      </p:sp>
    </p:spTree>
    <p:extLst>
      <p:ext uri="{BB962C8B-B14F-4D97-AF65-F5344CB8AC3E}">
        <p14:creationId xmlns:p14="http://schemas.microsoft.com/office/powerpoint/2010/main" val="20300485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FE0950-0339-469E-8F1A-C8C4E414257A}" type="slidenum">
              <a:rPr lang="en-US"/>
              <a:pPr/>
              <a:t>2</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solidFill>
                <a:schemeClr val="hlin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41EA95-204E-4187-8FC7-8D3F2DA5E184}" type="slidenum">
              <a:rPr lang="en-US" smtClean="0"/>
              <a:pPr/>
              <a:t>6</a:t>
            </a:fld>
            <a:endParaRPr lang="en-US"/>
          </a:p>
        </p:txBody>
      </p:sp>
    </p:spTree>
    <p:extLst>
      <p:ext uri="{BB962C8B-B14F-4D97-AF65-F5344CB8AC3E}">
        <p14:creationId xmlns:p14="http://schemas.microsoft.com/office/powerpoint/2010/main" val="410616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A1BF27-C15E-4E47-9209-3AD4E389E67A}" type="slidenum">
              <a:rPr lang="en-US"/>
              <a:pPr/>
              <a:t>18</a:t>
            </a:fld>
            <a:endParaRPr lang="en-US"/>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B5B8E5-3B49-4B18-AFCA-06EA5F3E7E81}" type="slidenum">
              <a:rPr lang="en-US"/>
              <a:pPr/>
              <a:t>19</a:t>
            </a:fld>
            <a:endParaRPr lang="en-US"/>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DB1C39-3212-4FCE-9EA2-010F35DB57AE}" type="slidenum">
              <a:rPr lang="en-US"/>
              <a:pPr/>
              <a:t>28</a:t>
            </a:fld>
            <a:endParaRPr lang="en-US"/>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r>
              <a:rPr lang="en-US"/>
              <a:t>Chemistry textbook p. 11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06D077-A90F-4371-82BE-C2FF76F6EBDF}" type="slidenum">
              <a:rPr lang="en-US"/>
              <a:pPr/>
              <a:t>31</a:t>
            </a:fld>
            <a:endParaRPr lang="en-US"/>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r>
              <a:rPr lang="en-US"/>
              <a:t>Chemistry textbook p. 12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8E611C-6AD9-45F6-99F9-A9F20643F177}" type="slidenum">
              <a:rPr lang="en-US"/>
              <a:pPr/>
              <a:t>41</a:t>
            </a:fld>
            <a:endParaRPr lang="en-US"/>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r>
              <a:rPr lang="en-US"/>
              <a:t>Periodic Table - Chemistry textbook pp. 108-9</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707F04-9D38-4A4D-A218-B2A97D3B4C97}" type="slidenum">
              <a:rPr lang="en-US"/>
              <a:pPr/>
              <a:t>51</a:t>
            </a:fld>
            <a:endParaRPr lang="en-US"/>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r>
              <a:rPr lang="en-US"/>
              <a:t>Science does not find “TRUTH”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F01634-6F46-4357-865F-003EA21FEDE3}" type="slidenum">
              <a:rPr lang="en-US"/>
              <a:pPr/>
              <a:t>57</a:t>
            </a:fld>
            <a:endParaRPr lang="en-US"/>
          </a:p>
        </p:txBody>
      </p:sp>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p:txBody>
          <a:bodyPr/>
          <a:lstStyle/>
          <a:p>
            <a:r>
              <a:rPr lang="en-US"/>
              <a:t>Chemistry textbook p. 17</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BD3DB6-D828-40A9-B1CF-371840D5A85B}" type="slidenum">
              <a:rPr lang="en-US"/>
              <a:pPr/>
              <a:t>‹#›</a:t>
            </a:fld>
            <a:endParaRPr lang="en-US"/>
          </a:p>
        </p:txBody>
      </p:sp>
    </p:spTree>
    <p:extLst>
      <p:ext uri="{BB962C8B-B14F-4D97-AF65-F5344CB8AC3E}">
        <p14:creationId xmlns:p14="http://schemas.microsoft.com/office/powerpoint/2010/main" val="19217638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39D570D-2280-4705-91AC-FC066C1BE51A}" type="slidenum">
              <a:rPr lang="en-US"/>
              <a:pPr/>
              <a:t>‹#›</a:t>
            </a:fld>
            <a:endParaRPr lang="en-US"/>
          </a:p>
        </p:txBody>
      </p:sp>
    </p:spTree>
    <p:extLst>
      <p:ext uri="{BB962C8B-B14F-4D97-AF65-F5344CB8AC3E}">
        <p14:creationId xmlns:p14="http://schemas.microsoft.com/office/powerpoint/2010/main" val="258989634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AE5BEC-CB6B-4993-8A49-936A02BF72F2}" type="slidenum">
              <a:rPr lang="en-US"/>
              <a:pPr/>
              <a:t>‹#›</a:t>
            </a:fld>
            <a:endParaRPr lang="en-US"/>
          </a:p>
        </p:txBody>
      </p:sp>
    </p:spTree>
    <p:extLst>
      <p:ext uri="{BB962C8B-B14F-4D97-AF65-F5344CB8AC3E}">
        <p14:creationId xmlns:p14="http://schemas.microsoft.com/office/powerpoint/2010/main" val="217698445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8890113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970537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8706940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94253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076699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42208107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652473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465857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8BF2D96-B03E-44A3-8F03-8918F3BF283D}" type="slidenum">
              <a:rPr lang="en-US"/>
              <a:pPr/>
              <a:t>‹#›</a:t>
            </a:fld>
            <a:endParaRPr lang="en-US"/>
          </a:p>
        </p:txBody>
      </p:sp>
    </p:spTree>
    <p:extLst>
      <p:ext uri="{BB962C8B-B14F-4D97-AF65-F5344CB8AC3E}">
        <p14:creationId xmlns:p14="http://schemas.microsoft.com/office/powerpoint/2010/main" val="190239730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5631282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207005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35000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1155213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101497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5267567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654317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245857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90233906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8979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6FE35B-A37B-43AB-B61F-06E3612A790C}" type="slidenum">
              <a:rPr lang="en-US"/>
              <a:pPr/>
              <a:t>‹#›</a:t>
            </a:fld>
            <a:endParaRPr lang="en-US"/>
          </a:p>
        </p:txBody>
      </p:sp>
    </p:spTree>
    <p:extLst>
      <p:ext uri="{BB962C8B-B14F-4D97-AF65-F5344CB8AC3E}">
        <p14:creationId xmlns:p14="http://schemas.microsoft.com/office/powerpoint/2010/main" val="73854873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392790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330664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252649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637371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6699451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114940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4813368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021460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091728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51449486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332554C-4CEC-4D45-A1D3-C47F9DC73EC6}" type="slidenum">
              <a:rPr lang="en-US"/>
              <a:pPr/>
              <a:t>‹#›</a:t>
            </a:fld>
            <a:endParaRPr lang="en-US"/>
          </a:p>
        </p:txBody>
      </p:sp>
    </p:spTree>
    <p:extLst>
      <p:ext uri="{BB962C8B-B14F-4D97-AF65-F5344CB8AC3E}">
        <p14:creationId xmlns:p14="http://schemas.microsoft.com/office/powerpoint/2010/main" val="184094682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407658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915271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062560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753728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399067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243023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456432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736228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895981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20825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BF45D8D-DFD0-42A2-A648-AEAC692FEB4E}" type="slidenum">
              <a:rPr lang="en-US"/>
              <a:pPr/>
              <a:t>‹#›</a:t>
            </a:fld>
            <a:endParaRPr lang="en-US"/>
          </a:p>
        </p:txBody>
      </p:sp>
    </p:spTree>
    <p:extLst>
      <p:ext uri="{BB962C8B-B14F-4D97-AF65-F5344CB8AC3E}">
        <p14:creationId xmlns:p14="http://schemas.microsoft.com/office/powerpoint/2010/main" val="3975150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72636625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893275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6296451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5865770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931003"/>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7367037"/>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06793440"/>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203288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62714218"/>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842956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A8500E0-9D75-472B-A9C6-2DA49402B0D6}" type="slidenum">
              <a:rPr lang="en-US"/>
              <a:pPr/>
              <a:t>‹#›</a:t>
            </a:fld>
            <a:endParaRPr lang="en-US"/>
          </a:p>
        </p:txBody>
      </p:sp>
    </p:spTree>
    <p:extLst>
      <p:ext uri="{BB962C8B-B14F-4D97-AF65-F5344CB8AC3E}">
        <p14:creationId xmlns:p14="http://schemas.microsoft.com/office/powerpoint/2010/main" val="4043368004"/>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891158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02562747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627341"/>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90432472"/>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6430584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12817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7939575"/>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9497254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4182536"/>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2457788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89D90BA-F9B2-4638-B179-C1BF2258B634}" type="slidenum">
              <a:rPr lang="en-US"/>
              <a:pPr/>
              <a:t>‹#›</a:t>
            </a:fld>
            <a:endParaRPr lang="en-US"/>
          </a:p>
        </p:txBody>
      </p:sp>
    </p:spTree>
    <p:extLst>
      <p:ext uri="{BB962C8B-B14F-4D97-AF65-F5344CB8AC3E}">
        <p14:creationId xmlns:p14="http://schemas.microsoft.com/office/powerpoint/2010/main" val="2613135962"/>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3903185"/>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773702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76433756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26675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6243530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905345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855620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905418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4295EE1-D2E1-4EC1-BF2B-49D5D926B9E1}" type="slidenum">
              <a:rPr lang="en-US"/>
              <a:pPr/>
              <a:t>‹#›</a:t>
            </a:fld>
            <a:endParaRPr lang="en-US"/>
          </a:p>
        </p:txBody>
      </p:sp>
    </p:spTree>
    <p:extLst>
      <p:ext uri="{BB962C8B-B14F-4D97-AF65-F5344CB8AC3E}">
        <p14:creationId xmlns:p14="http://schemas.microsoft.com/office/powerpoint/2010/main" val="332413226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F015E22-EDAA-4F17-B4FF-DA8D94353065}" type="slidenum">
              <a:rPr lang="en-US"/>
              <a:pPr/>
              <a:t>‹#›</a:t>
            </a:fld>
            <a:endParaRPr lang="en-US"/>
          </a:p>
        </p:txBody>
      </p:sp>
    </p:spTree>
    <p:extLst>
      <p:ext uri="{BB962C8B-B14F-4D97-AF65-F5344CB8AC3E}">
        <p14:creationId xmlns:p14="http://schemas.microsoft.com/office/powerpoint/2010/main" val="415937524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B2846C8-ACB0-4CAC-8A49-007752D525C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fade/>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fade/>
  </p:transition>
  <p:timing>
    <p:tnLst>
      <p:par>
        <p:cTn id="1" dur="indefinite" restart="never" nodeType="tmRoot"/>
      </p:par>
    </p:tnLst>
  </p:timing>
  <p:txStyles>
    <p:titleStyle>
      <a:lvl1pPr algn="ctr" rtl="0" fontAlgn="base">
        <a:spcBef>
          <a:spcPct val="0"/>
        </a:spcBef>
        <a:spcAft>
          <a:spcPct val="0"/>
        </a:spcAft>
        <a:defRPr sz="5400" b="1">
          <a:solidFill>
            <a:srgbClr val="66FFFF"/>
          </a:solidFill>
          <a:latin typeface="+mj-lt"/>
          <a:ea typeface="+mj-ea"/>
          <a:cs typeface="+mj-cs"/>
        </a:defRPr>
      </a:lvl1pPr>
      <a:lvl2pPr algn="ctr" rtl="0" fontAlgn="base">
        <a:spcBef>
          <a:spcPct val="0"/>
        </a:spcBef>
        <a:spcAft>
          <a:spcPct val="0"/>
        </a:spcAft>
        <a:defRPr sz="5400" b="1">
          <a:solidFill>
            <a:srgbClr val="66FFFF"/>
          </a:solidFill>
          <a:latin typeface="Arial" pitchFamily="34" charset="0"/>
        </a:defRPr>
      </a:lvl2pPr>
      <a:lvl3pPr algn="ctr" rtl="0" fontAlgn="base">
        <a:spcBef>
          <a:spcPct val="0"/>
        </a:spcBef>
        <a:spcAft>
          <a:spcPct val="0"/>
        </a:spcAft>
        <a:defRPr sz="5400" b="1">
          <a:solidFill>
            <a:srgbClr val="66FFFF"/>
          </a:solidFill>
          <a:latin typeface="Arial" pitchFamily="34" charset="0"/>
        </a:defRPr>
      </a:lvl3pPr>
      <a:lvl4pPr algn="ctr" rtl="0" fontAlgn="base">
        <a:spcBef>
          <a:spcPct val="0"/>
        </a:spcBef>
        <a:spcAft>
          <a:spcPct val="0"/>
        </a:spcAft>
        <a:defRPr sz="5400" b="1">
          <a:solidFill>
            <a:srgbClr val="66FFFF"/>
          </a:solidFill>
          <a:latin typeface="Arial" pitchFamily="34" charset="0"/>
        </a:defRPr>
      </a:lvl4pPr>
      <a:lvl5pPr algn="ctr" rtl="0" fontAlgn="base">
        <a:spcBef>
          <a:spcPct val="0"/>
        </a:spcBef>
        <a:spcAft>
          <a:spcPct val="0"/>
        </a:spcAft>
        <a:defRPr sz="5400" b="1">
          <a:solidFill>
            <a:srgbClr val="66FFFF"/>
          </a:solidFill>
          <a:latin typeface="Arial" pitchFamily="34" charset="0"/>
        </a:defRPr>
      </a:lvl5pPr>
      <a:lvl6pPr marL="457200" algn="ctr" rtl="0" fontAlgn="base">
        <a:spcBef>
          <a:spcPct val="0"/>
        </a:spcBef>
        <a:spcAft>
          <a:spcPct val="0"/>
        </a:spcAft>
        <a:defRPr sz="5400" b="1">
          <a:solidFill>
            <a:srgbClr val="66FFFF"/>
          </a:solidFill>
          <a:latin typeface="Arial" pitchFamily="34" charset="0"/>
        </a:defRPr>
      </a:lvl6pPr>
      <a:lvl7pPr marL="914400" algn="ctr" rtl="0" fontAlgn="base">
        <a:spcBef>
          <a:spcPct val="0"/>
        </a:spcBef>
        <a:spcAft>
          <a:spcPct val="0"/>
        </a:spcAft>
        <a:defRPr sz="5400" b="1">
          <a:solidFill>
            <a:srgbClr val="66FFFF"/>
          </a:solidFill>
          <a:latin typeface="Arial" pitchFamily="34" charset="0"/>
        </a:defRPr>
      </a:lvl7pPr>
      <a:lvl8pPr marL="1371600" algn="ctr" rtl="0" fontAlgn="base">
        <a:spcBef>
          <a:spcPct val="0"/>
        </a:spcBef>
        <a:spcAft>
          <a:spcPct val="0"/>
        </a:spcAft>
        <a:defRPr sz="5400" b="1">
          <a:solidFill>
            <a:srgbClr val="66FFFF"/>
          </a:solidFill>
          <a:latin typeface="Arial" pitchFamily="34" charset="0"/>
        </a:defRPr>
      </a:lvl8pPr>
      <a:lvl9pPr marL="1828800" algn="ctr" rtl="0" fontAlgn="base">
        <a:spcBef>
          <a:spcPct val="0"/>
        </a:spcBef>
        <a:spcAft>
          <a:spcPct val="0"/>
        </a:spcAft>
        <a:defRPr sz="5400" b="1">
          <a:solidFill>
            <a:srgbClr val="66FFFF"/>
          </a:solidFill>
          <a:latin typeface="Arial" pitchFamily="34" charset="0"/>
        </a:defRPr>
      </a:lvl9pPr>
    </p:titleStyle>
    <p:bodyStyle>
      <a:lvl1pPr algn="l" rtl="0" fontAlgn="base">
        <a:spcBef>
          <a:spcPct val="20000"/>
        </a:spcBef>
        <a:spcAft>
          <a:spcPct val="0"/>
        </a:spcAft>
        <a:defRPr sz="4000" b="1">
          <a:solidFill>
            <a:srgbClr val="66FFFF"/>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39971" name="AutoShape 3"/>
          <p:cNvSpPr>
            <a:spLocks noChangeArrowheads="1"/>
          </p:cNvSpPr>
          <p:nvPr/>
        </p:nvSpPr>
        <p:spPr bwMode="auto">
          <a:xfrm>
            <a:off x="571500" y="590550"/>
            <a:ext cx="7997825" cy="5676900"/>
          </a:xfrm>
          <a:custGeom>
            <a:avLst/>
            <a:gdLst>
              <a:gd name="G0" fmla="+- 924 0 0"/>
              <a:gd name="G1" fmla="+- 21600 0 924"/>
              <a:gd name="G2" fmla="+- 21600 0 924"/>
              <a:gd name="G3" fmla="*/ 21600 1 2"/>
              <a:gd name="G4" fmla="*/ 21600 1 2"/>
              <a:gd name="G5" fmla="*/ 924 1 2"/>
              <a:gd name="G6" fmla="*/ 924 3 2"/>
              <a:gd name="G7" fmla="+- G1 G5 0"/>
              <a:gd name="G8" fmla="+- G2 G5 0"/>
              <a:gd name="T0" fmla="*/ 0 w 21600"/>
              <a:gd name="T1" fmla="*/ 10800 h 21600"/>
              <a:gd name="T2" fmla="*/ 924 w 21600"/>
              <a:gd name="T3" fmla="*/ 10800 h 21600"/>
              <a:gd name="T4" fmla="*/ 15216 w 21600"/>
              <a:gd name="T5" fmla="*/ 21600 h 21600"/>
              <a:gd name="T6" fmla="*/ 15216 w 21600"/>
              <a:gd name="T7" fmla="*/ 20676 h 21600"/>
              <a:gd name="T8" fmla="*/ 30431 w 21600"/>
              <a:gd name="T9" fmla="*/ 10800 h 21600"/>
              <a:gd name="T10" fmla="*/ 29507 w 21600"/>
              <a:gd name="T11" fmla="*/ 10800 h 21600"/>
              <a:gd name="T12" fmla="*/ 15216 w 21600"/>
              <a:gd name="T13" fmla="*/ 0 h 21600"/>
              <a:gd name="T14" fmla="*/ 15216 w 21600"/>
              <a:gd name="T15" fmla="*/ 924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30431" h="21600">
                <a:moveTo>
                  <a:pt x="0" y="0"/>
                </a:moveTo>
                <a:lnTo>
                  <a:pt x="0" y="21600"/>
                </a:lnTo>
                <a:lnTo>
                  <a:pt x="30431" y="21600"/>
                </a:lnTo>
                <a:lnTo>
                  <a:pt x="30431" y="0"/>
                </a:lnTo>
                <a:close/>
                <a:moveTo>
                  <a:pt x="924" y="924"/>
                </a:moveTo>
                <a:lnTo>
                  <a:pt x="924" y="20676"/>
                </a:lnTo>
                <a:lnTo>
                  <a:pt x="29507" y="20676"/>
                </a:lnTo>
                <a:lnTo>
                  <a:pt x="29507" y="924"/>
                </a:lnTo>
                <a:close/>
              </a:path>
            </a:pathLst>
          </a:custGeom>
          <a:solidFill>
            <a:srgbClr val="ADF7F3">
              <a:alpha val="56000"/>
            </a:srgbClr>
          </a:solidFill>
          <a:ln>
            <a:noFill/>
          </a:ln>
          <a:effectLst/>
          <a:scene3d>
            <a:camera prst="legacyPerspectiveFront"/>
            <a:lightRig rig="legacyFlat2" dir="t"/>
          </a:scene3d>
          <a:sp3d extrusionH="36500" prstMaterial="legacyMatte">
            <a:bevelT w="13500" h="13500" prst="angle"/>
            <a:bevelB w="13500" h="13500" prst="angle"/>
            <a:extrusionClr>
              <a:srgbClr val="ADF7F3"/>
            </a:extrusion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39972" name="Rectangle 4"/>
          <p:cNvSpPr>
            <a:spLocks noChangeArrowheads="1"/>
          </p:cNvSpPr>
          <p:nvPr/>
        </p:nvSpPr>
        <p:spPr bwMode="auto">
          <a:xfrm>
            <a:off x="914400" y="914400"/>
            <a:ext cx="7315200" cy="5029200"/>
          </a:xfrm>
          <a:prstGeom prst="rect">
            <a:avLst/>
          </a:prstGeom>
          <a:solidFill>
            <a:srgbClr val="C8FCFA">
              <a:alpha val="7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973" name="Rectangle 5"/>
          <p:cNvSpPr>
            <a:spLocks noChangeArrowheads="1"/>
          </p:cNvSpPr>
          <p:nvPr userDrawn="1"/>
        </p:nvSpPr>
        <p:spPr bwMode="auto">
          <a:xfrm>
            <a:off x="914400" y="914400"/>
            <a:ext cx="7315200" cy="3276600"/>
          </a:xfrm>
          <a:prstGeom prst="rect">
            <a:avLst/>
          </a:prstGeom>
          <a:gradFill rotWithShape="1">
            <a:gsLst>
              <a:gs pos="0">
                <a:srgbClr val="348CB4">
                  <a:alpha val="46001"/>
                </a:srgbClr>
              </a:gs>
              <a:gs pos="100000">
                <a:srgbClr val="348CB4">
                  <a:gamma/>
                  <a:shade val="65882"/>
                  <a:invGamma/>
                  <a:alpha val="0"/>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p:fade/>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6498" name="AutoShape 2"/>
          <p:cNvSpPr>
            <a:spLocks noChangeArrowheads="1"/>
          </p:cNvSpPr>
          <p:nvPr/>
        </p:nvSpPr>
        <p:spPr bwMode="auto">
          <a:xfrm>
            <a:off x="571500" y="590550"/>
            <a:ext cx="7997825" cy="5676900"/>
          </a:xfrm>
          <a:prstGeom prst="bevel">
            <a:avLst>
              <a:gd name="adj" fmla="val 3273"/>
            </a:avLst>
          </a:prstGeom>
          <a:solidFill>
            <a:srgbClr val="000000">
              <a:alpha val="56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499" name="Rectangle 3"/>
          <p:cNvSpPr>
            <a:spLocks noChangeArrowheads="1"/>
          </p:cNvSpPr>
          <p:nvPr/>
        </p:nvSpPr>
        <p:spPr bwMode="auto">
          <a:xfrm>
            <a:off x="914400" y="914400"/>
            <a:ext cx="7312025" cy="1676400"/>
          </a:xfrm>
          <a:prstGeom prst="rect">
            <a:avLst/>
          </a:prstGeom>
          <a:gradFill rotWithShape="1">
            <a:gsLst>
              <a:gs pos="0">
                <a:srgbClr val="000000">
                  <a:alpha val="56000"/>
                </a:srgbClr>
              </a:gs>
              <a:gs pos="100000">
                <a:srgbClr val="000000">
                  <a:gamma/>
                  <a:tint val="0"/>
                  <a:invGamma/>
                  <a:alpha val="0"/>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p:fade/>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p:fade/>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14">
            <a:extLst>
              <a:ext uri="{28A0092B-C50C-407E-A947-70E740481C1C}">
                <a14:useLocalDpi xmlns:a14="http://schemas.microsoft.com/office/drawing/2010/main" val="0"/>
              </a:ext>
            </a:extLst>
          </a:blip>
          <a:srcRect r="42857" b="50070"/>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p:fade/>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audio" Target="../media/audio3.bin"/><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Wednesday </a:t>
            </a:r>
            <a:r>
              <a:rPr lang="en-US" dirty="0" err="1" smtClean="0"/>
              <a:t>Bellringer</a:t>
            </a:r>
            <a:endParaRPr lang="en-US" dirty="0"/>
          </a:p>
        </p:txBody>
      </p:sp>
      <p:sp>
        <p:nvSpPr>
          <p:cNvPr id="3" name="Content Placeholder 2"/>
          <p:cNvSpPr>
            <a:spLocks noGrp="1"/>
          </p:cNvSpPr>
          <p:nvPr>
            <p:ph idx="1"/>
          </p:nvPr>
        </p:nvSpPr>
        <p:spPr>
          <a:xfrm>
            <a:off x="457200" y="1600200"/>
            <a:ext cx="8229600" cy="4800600"/>
          </a:xfrm>
        </p:spPr>
        <p:txBody>
          <a:bodyPr/>
          <a:lstStyle/>
          <a:p>
            <a:pPr marL="742950" indent="-742950">
              <a:buFontTx/>
              <a:buAutoNum type="arabicPeriod"/>
            </a:pPr>
            <a:r>
              <a:rPr lang="en-US" dirty="0"/>
              <a:t>What are Blaschke certificates</a:t>
            </a:r>
            <a:r>
              <a:rPr lang="en-US" dirty="0" smtClean="0"/>
              <a:t>?</a:t>
            </a:r>
          </a:p>
          <a:p>
            <a:pPr marL="742950" indent="-742950">
              <a:buFontTx/>
              <a:buAutoNum type="arabicPeriod"/>
            </a:pPr>
            <a:endParaRPr lang="en-US" dirty="0"/>
          </a:p>
          <a:p>
            <a:pPr marL="742950" indent="-742950">
              <a:buAutoNum type="arabicPeriod"/>
            </a:pPr>
            <a:r>
              <a:rPr lang="en-US" dirty="0" smtClean="0"/>
              <a:t>List 2 of our classroom procedures</a:t>
            </a:r>
            <a:endParaRPr lang="en-US" dirty="0"/>
          </a:p>
          <a:p>
            <a:r>
              <a:rPr lang="en-US" sz="2800" dirty="0" smtClean="0"/>
              <a:t>Directions: clearly label your page with your name and the date, and use a new sheet of paper each week</a:t>
            </a:r>
            <a:endParaRPr lang="en-US" sz="2800" dirty="0"/>
          </a:p>
        </p:txBody>
      </p:sp>
    </p:spTree>
    <p:extLst>
      <p:ext uri="{BB962C8B-B14F-4D97-AF65-F5344CB8AC3E}">
        <p14:creationId xmlns:p14="http://schemas.microsoft.com/office/powerpoint/2010/main" val="59839995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3" name="Text Box 5"/>
          <p:cNvSpPr txBox="1">
            <a:spLocks noGrp="1" noChangeArrowheads="1"/>
          </p:cNvSpPr>
          <p:nvPr>
            <p:ph type="title"/>
          </p:nvPr>
        </p:nvSpPr>
        <p:spPr bwMode="auto">
          <a:prstGeom prst="rect">
            <a:avLst/>
          </a:prstGeom>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nchorCtr="1"/>
          <a:lstStyle/>
          <a:p>
            <a:pPr>
              <a:lnSpc>
                <a:spcPct val="85000"/>
              </a:lnSpc>
              <a:spcBef>
                <a:spcPct val="50000"/>
              </a:spcBef>
            </a:pPr>
            <a:r>
              <a:rPr lang="en-US" dirty="0">
                <a:solidFill>
                  <a:srgbClr val="A6F4FE"/>
                </a:solidFill>
              </a:rPr>
              <a:t>Why Study </a:t>
            </a:r>
            <a:r>
              <a:rPr lang="en-US" dirty="0" smtClean="0">
                <a:solidFill>
                  <a:srgbClr val="A6F4FE"/>
                </a:solidFill>
              </a:rPr>
              <a:t>Science?</a:t>
            </a:r>
            <a:endParaRPr lang="en-US" dirty="0">
              <a:solidFill>
                <a:srgbClr val="A6F4FE"/>
              </a:solidFill>
            </a:endParaRPr>
          </a:p>
        </p:txBody>
      </p:sp>
      <p:sp>
        <p:nvSpPr>
          <p:cNvPr id="2" name="Content Placeholder 1"/>
          <p:cNvSpPr>
            <a:spLocks noGrp="1"/>
          </p:cNvSpPr>
          <p:nvPr>
            <p:ph idx="1"/>
          </p:nvPr>
        </p:nvSpPr>
        <p:spPr>
          <a:xfrm>
            <a:off x="533400" y="1600200"/>
            <a:ext cx="8229600" cy="4525963"/>
          </a:xfrm>
        </p:spPr>
        <p:txBody>
          <a:bodyPr/>
          <a:lstStyle/>
          <a:p>
            <a:pPr marL="571500" indent="-571500">
              <a:buFont typeface="Arial" pitchFamily="34" charset="0"/>
              <a:buChar char="•"/>
            </a:pPr>
            <a:r>
              <a:rPr lang="en-US" dirty="0" smtClean="0"/>
              <a:t>Why study science?</a:t>
            </a:r>
          </a:p>
          <a:p>
            <a:pPr marL="1314450" lvl="1" indent="-571500">
              <a:buFont typeface="Arial" pitchFamily="34" charset="0"/>
              <a:buChar char="•"/>
            </a:pPr>
            <a:r>
              <a:rPr lang="en-US" sz="3600" dirty="0" smtClean="0">
                <a:solidFill>
                  <a:srgbClr val="F7FEFF"/>
                </a:solidFill>
              </a:rPr>
              <a:t>To fulfill the Creation Mandate</a:t>
            </a:r>
          </a:p>
          <a:p>
            <a:pPr marL="1314450" lvl="1" indent="-571500">
              <a:buFont typeface="Arial" pitchFamily="34" charset="0"/>
              <a:buChar char="•"/>
            </a:pPr>
            <a:r>
              <a:rPr lang="en-US" sz="3600" dirty="0" smtClean="0">
                <a:solidFill>
                  <a:srgbClr val="F7FEFF"/>
                </a:solidFill>
              </a:rPr>
              <a:t>To know God</a:t>
            </a:r>
          </a:p>
          <a:p>
            <a:pPr marL="1314450" lvl="1" indent="-571500">
              <a:buFont typeface="Arial" pitchFamily="34" charset="0"/>
              <a:buChar char="•"/>
            </a:pPr>
            <a:r>
              <a:rPr lang="en-US" sz="3600" dirty="0" smtClean="0">
                <a:solidFill>
                  <a:srgbClr val="F7FEFF"/>
                </a:solidFill>
              </a:rPr>
              <a:t>To redeem the world</a:t>
            </a:r>
            <a:endParaRPr lang="en-US" sz="3600" dirty="0">
              <a:solidFill>
                <a:srgbClr val="F7FEFF"/>
              </a:solidFill>
            </a:endParaRPr>
          </a:p>
          <a:p>
            <a:pPr marL="571500" indent="-571500">
              <a:buFont typeface="Arial" pitchFamily="34" charset="0"/>
              <a:buChar char="•"/>
            </a:pPr>
            <a:r>
              <a:rPr lang="en-US" dirty="0" smtClean="0"/>
              <a:t>Chemistry?</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Study </a:t>
            </a:r>
            <a:r>
              <a:rPr lang="en-US" u="sng" dirty="0" smtClean="0"/>
              <a:t>Chemistry</a:t>
            </a:r>
            <a:r>
              <a:rPr lang="en-US" dirty="0" smtClean="0"/>
              <a:t>?</a:t>
            </a:r>
            <a:endParaRPr lang="en-US" dirty="0"/>
          </a:p>
        </p:txBody>
      </p:sp>
      <p:sp>
        <p:nvSpPr>
          <p:cNvPr id="3" name="Content Placeholder 2"/>
          <p:cNvSpPr>
            <a:spLocks noGrp="1"/>
          </p:cNvSpPr>
          <p:nvPr>
            <p:ph idx="1"/>
          </p:nvPr>
        </p:nvSpPr>
        <p:spPr/>
        <p:txBody>
          <a:bodyPr/>
          <a:lstStyle/>
          <a:p>
            <a:r>
              <a:rPr lang="en-US" dirty="0" smtClean="0"/>
              <a:t>Why study chemistry?</a:t>
            </a:r>
          </a:p>
          <a:p>
            <a:pPr marL="571500" indent="-571500">
              <a:buFont typeface="Arial" pitchFamily="34" charset="0"/>
              <a:buChar char="•"/>
            </a:pPr>
            <a:r>
              <a:rPr lang="en-US" sz="3600" b="0" dirty="0" smtClean="0">
                <a:solidFill>
                  <a:schemeClr val="accent3"/>
                </a:solidFill>
              </a:rPr>
              <a:t>To understand the details of Creation</a:t>
            </a:r>
          </a:p>
          <a:p>
            <a:pPr marL="571500" indent="-571500">
              <a:buFont typeface="Arial" pitchFamily="34" charset="0"/>
              <a:buChar char="•"/>
            </a:pPr>
            <a:r>
              <a:rPr lang="en-US" sz="3600" b="0" dirty="0" smtClean="0">
                <a:solidFill>
                  <a:schemeClr val="accent3"/>
                </a:solidFill>
              </a:rPr>
              <a:t>Foundation for all sciences</a:t>
            </a:r>
          </a:p>
          <a:p>
            <a:pPr marL="571500" indent="-571500">
              <a:buFont typeface="Arial" pitchFamily="34" charset="0"/>
              <a:buChar char="•"/>
            </a:pPr>
            <a:r>
              <a:rPr lang="en-US" sz="3600" b="0" dirty="0" smtClean="0">
                <a:solidFill>
                  <a:schemeClr val="accent3"/>
                </a:solidFill>
              </a:rPr>
              <a:t>Practical applications</a:t>
            </a:r>
          </a:p>
          <a:p>
            <a:r>
              <a:rPr lang="en-US" dirty="0" smtClean="0"/>
              <a:t>Note: </a:t>
            </a:r>
            <a:r>
              <a:rPr lang="en-US" b="0" dirty="0" smtClean="0"/>
              <a:t>Naturalistic and Christian worldviews don’t differ much about Chemistry</a:t>
            </a:r>
          </a:p>
          <a:p>
            <a:pPr marL="571500" indent="-571500">
              <a:buFont typeface="Arial" pitchFamily="34" charset="0"/>
              <a:buChar char="•"/>
            </a:pPr>
            <a:endParaRPr lang="en-US" dirty="0" smtClean="0"/>
          </a:p>
          <a:p>
            <a:pPr marL="571500" indent="-571500">
              <a:buFont typeface="Arial" pitchFamily="34" charset="0"/>
              <a:buChar char="•"/>
            </a:pPr>
            <a:endParaRPr lang="en-US" dirty="0"/>
          </a:p>
        </p:txBody>
      </p:sp>
    </p:spTree>
    <p:extLst>
      <p:ext uri="{BB962C8B-B14F-4D97-AF65-F5344CB8AC3E}">
        <p14:creationId xmlns:p14="http://schemas.microsoft.com/office/powerpoint/2010/main" val="3326037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Text Box 2"/>
          <p:cNvSpPr txBox="1">
            <a:spLocks noGrp="1" noChangeArrowheads="1"/>
          </p:cNvSpPr>
          <p:nvPr>
            <p:ph type="title" idx="4294967295"/>
          </p:nvPr>
        </p:nvSpPr>
        <p:spPr bwMode="auto">
          <a:xfrm>
            <a:off x="457200" y="228600"/>
            <a:ext cx="8229600" cy="1143000"/>
          </a:xfrm>
          <a:prstGeom prst="rect">
            <a:avLst/>
          </a:prstGeom>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nchorCtr="1"/>
          <a:lstStyle/>
          <a:p>
            <a:pPr>
              <a:lnSpc>
                <a:spcPct val="85000"/>
              </a:lnSpc>
              <a:spcBef>
                <a:spcPct val="50000"/>
              </a:spcBef>
            </a:pPr>
            <a:r>
              <a:rPr lang="en-US">
                <a:solidFill>
                  <a:srgbClr val="A6F4FE"/>
                </a:solidFill>
              </a:rPr>
              <a:t>Why Study Chemistry?</a:t>
            </a:r>
          </a:p>
        </p:txBody>
      </p:sp>
      <p:sp>
        <p:nvSpPr>
          <p:cNvPr id="540676" name="Text Box 4"/>
          <p:cNvSpPr txBox="1">
            <a:spLocks noChangeArrowheads="1"/>
          </p:cNvSpPr>
          <p:nvPr/>
        </p:nvSpPr>
        <p:spPr bwMode="auto">
          <a:xfrm>
            <a:off x="914400" y="1754188"/>
            <a:ext cx="7315200" cy="630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290513" indent="-290513">
              <a:defRPr>
                <a:solidFill>
                  <a:schemeClr val="tx1"/>
                </a:solidFill>
                <a:latin typeface="Arial" pitchFamily="34" charset="0"/>
              </a:defRPr>
            </a:lvl1pPr>
            <a:lvl2pPr marL="914400" indent="-282575">
              <a:defRPr>
                <a:solidFill>
                  <a:schemeClr val="tx1"/>
                </a:solidFill>
                <a:latin typeface="Arial" pitchFamily="34" charset="0"/>
              </a:defRPr>
            </a:lvl2pPr>
            <a:lvl3pPr marL="1320800" indent="-292100">
              <a:defRPr>
                <a:solidFill>
                  <a:schemeClr val="tx1"/>
                </a:solidFill>
                <a:latin typeface="Arial" pitchFamily="34" charset="0"/>
              </a:defRPr>
            </a:lvl3pPr>
            <a:lvl4pPr marL="1435100">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indent="0">
              <a:lnSpc>
                <a:spcPct val="85000"/>
              </a:lnSpc>
              <a:spcBef>
                <a:spcPct val="30000"/>
              </a:spcBef>
            </a:pPr>
            <a:r>
              <a:rPr lang="en-US" sz="3600" b="1" dirty="0" smtClean="0">
                <a:solidFill>
                  <a:schemeClr val="accent1"/>
                </a:solidFill>
              </a:rPr>
              <a:t>Some practical applications:</a:t>
            </a:r>
          </a:p>
          <a:p>
            <a:pPr marL="571500" indent="-571500">
              <a:lnSpc>
                <a:spcPct val="85000"/>
              </a:lnSpc>
              <a:spcBef>
                <a:spcPct val="30000"/>
              </a:spcBef>
              <a:buFont typeface="Arial" pitchFamily="34" charset="0"/>
              <a:buChar char="•"/>
            </a:pPr>
            <a:r>
              <a:rPr lang="en-US" sz="3200" dirty="0" smtClean="0">
                <a:solidFill>
                  <a:srgbClr val="F7FEFF"/>
                </a:solidFill>
              </a:rPr>
              <a:t>Logical thinking</a:t>
            </a:r>
          </a:p>
          <a:p>
            <a:pPr marL="571500" indent="-571500">
              <a:lnSpc>
                <a:spcPct val="85000"/>
              </a:lnSpc>
              <a:spcBef>
                <a:spcPct val="30000"/>
              </a:spcBef>
              <a:buFont typeface="Arial" pitchFamily="34" charset="0"/>
              <a:buChar char="•"/>
            </a:pPr>
            <a:r>
              <a:rPr lang="en-US" sz="3200" dirty="0" smtClean="0">
                <a:solidFill>
                  <a:srgbClr val="F7FEFF"/>
                </a:solidFill>
              </a:rPr>
              <a:t>Problem solving skills</a:t>
            </a:r>
          </a:p>
          <a:p>
            <a:pPr marL="571500" indent="-571500">
              <a:lnSpc>
                <a:spcPct val="85000"/>
              </a:lnSpc>
              <a:spcBef>
                <a:spcPct val="30000"/>
              </a:spcBef>
              <a:buFont typeface="Arial" pitchFamily="34" charset="0"/>
              <a:buChar char="•"/>
            </a:pPr>
            <a:r>
              <a:rPr lang="en-US" sz="3200" dirty="0" smtClean="0">
                <a:solidFill>
                  <a:srgbClr val="F7FEFF"/>
                </a:solidFill>
              </a:rPr>
              <a:t>College prep</a:t>
            </a:r>
          </a:p>
          <a:p>
            <a:pPr marL="571500" indent="-571500">
              <a:lnSpc>
                <a:spcPct val="85000"/>
              </a:lnSpc>
              <a:spcBef>
                <a:spcPct val="30000"/>
              </a:spcBef>
              <a:buFont typeface="Arial" pitchFamily="34" charset="0"/>
              <a:buChar char="•"/>
            </a:pPr>
            <a:r>
              <a:rPr lang="en-US" sz="3200" dirty="0" smtClean="0">
                <a:solidFill>
                  <a:srgbClr val="F7FEFF"/>
                </a:solidFill>
              </a:rPr>
              <a:t>Opens career options</a:t>
            </a:r>
          </a:p>
          <a:p>
            <a:pPr marL="571500" indent="-571500">
              <a:lnSpc>
                <a:spcPct val="85000"/>
              </a:lnSpc>
              <a:spcBef>
                <a:spcPct val="30000"/>
              </a:spcBef>
              <a:buFont typeface="Arial" pitchFamily="34" charset="0"/>
              <a:buChar char="•"/>
            </a:pPr>
            <a:r>
              <a:rPr lang="en-US" sz="3200" dirty="0" smtClean="0">
                <a:solidFill>
                  <a:srgbClr val="F7FEFF"/>
                </a:solidFill>
              </a:rPr>
              <a:t>Cooking</a:t>
            </a:r>
          </a:p>
          <a:p>
            <a:pPr marL="571500" indent="-571500">
              <a:lnSpc>
                <a:spcPct val="85000"/>
              </a:lnSpc>
              <a:spcBef>
                <a:spcPct val="30000"/>
              </a:spcBef>
              <a:buFont typeface="Arial" pitchFamily="34" charset="0"/>
              <a:buChar char="•"/>
            </a:pPr>
            <a:r>
              <a:rPr lang="en-US" sz="3200" dirty="0" smtClean="0">
                <a:solidFill>
                  <a:srgbClr val="F7FEFF"/>
                </a:solidFill>
              </a:rPr>
              <a:t>Solves “mysteries” </a:t>
            </a:r>
          </a:p>
          <a:p>
            <a:pPr marL="0" indent="0">
              <a:lnSpc>
                <a:spcPct val="85000"/>
              </a:lnSpc>
              <a:spcBef>
                <a:spcPct val="30000"/>
              </a:spcBef>
            </a:pPr>
            <a:r>
              <a:rPr lang="en-US" sz="3200" dirty="0">
                <a:solidFill>
                  <a:srgbClr val="F7FEFF"/>
                </a:solidFill>
              </a:rPr>
              <a:t>	</a:t>
            </a:r>
            <a:r>
              <a:rPr lang="en-US" sz="3200" dirty="0" smtClean="0">
                <a:solidFill>
                  <a:srgbClr val="F7FEFF"/>
                </a:solidFill>
              </a:rPr>
              <a:t>(ex: why does water boil?)</a:t>
            </a:r>
          </a:p>
          <a:p>
            <a:pPr marL="0" indent="0">
              <a:lnSpc>
                <a:spcPct val="85000"/>
              </a:lnSpc>
              <a:spcBef>
                <a:spcPct val="30000"/>
              </a:spcBef>
            </a:pPr>
            <a:endParaRPr lang="en-US" sz="2400" dirty="0" smtClean="0">
              <a:solidFill>
                <a:srgbClr val="F7FEFF"/>
              </a:solidFill>
            </a:endParaRPr>
          </a:p>
          <a:p>
            <a:pPr marL="571500" indent="-571500">
              <a:lnSpc>
                <a:spcPct val="85000"/>
              </a:lnSpc>
              <a:spcBef>
                <a:spcPct val="30000"/>
              </a:spcBef>
              <a:buFont typeface="Arial" pitchFamily="34" charset="0"/>
              <a:buChar char="•"/>
            </a:pPr>
            <a:endParaRPr lang="en-US" sz="4000" dirty="0" smtClean="0">
              <a:solidFill>
                <a:srgbClr val="F7FEFF"/>
              </a:solidFill>
            </a:endParaRPr>
          </a:p>
          <a:p>
            <a:pPr lvl="2">
              <a:lnSpc>
                <a:spcPct val="85000"/>
              </a:lnSpc>
              <a:spcBef>
                <a:spcPct val="20000"/>
              </a:spcBef>
              <a:buFontTx/>
              <a:buChar char="•"/>
            </a:pPr>
            <a:endParaRPr lang="en-US" sz="4000" b="1" dirty="0">
              <a:solidFill>
                <a:srgbClr val="F7FE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0676">
                                            <p:txEl>
                                              <p:pRg st="0" end="0"/>
                                            </p:txEl>
                                          </p:spTgt>
                                        </p:tgtEl>
                                        <p:attrNameLst>
                                          <p:attrName>style.visibility</p:attrName>
                                        </p:attrNameLst>
                                      </p:cBhvr>
                                      <p:to>
                                        <p:strVal val="visible"/>
                                      </p:to>
                                    </p:set>
                                    <p:animEffect transition="in" filter="wipe(left)">
                                      <p:cBhvr>
                                        <p:cTn id="7" dur="500"/>
                                        <p:tgtEl>
                                          <p:spTgt spid="5406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0676">
                                            <p:txEl>
                                              <p:pRg st="1" end="1"/>
                                            </p:txEl>
                                          </p:spTgt>
                                        </p:tgtEl>
                                        <p:attrNameLst>
                                          <p:attrName>style.visibility</p:attrName>
                                        </p:attrNameLst>
                                      </p:cBhvr>
                                      <p:to>
                                        <p:strVal val="visible"/>
                                      </p:to>
                                    </p:set>
                                    <p:animEffect transition="in" filter="wipe(left)">
                                      <p:cBhvr>
                                        <p:cTn id="12" dur="500"/>
                                        <p:tgtEl>
                                          <p:spTgt spid="5406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0676">
                                            <p:txEl>
                                              <p:pRg st="2" end="2"/>
                                            </p:txEl>
                                          </p:spTgt>
                                        </p:tgtEl>
                                        <p:attrNameLst>
                                          <p:attrName>style.visibility</p:attrName>
                                        </p:attrNameLst>
                                      </p:cBhvr>
                                      <p:to>
                                        <p:strVal val="visible"/>
                                      </p:to>
                                    </p:set>
                                    <p:animEffect transition="in" filter="wipe(left)">
                                      <p:cBhvr>
                                        <p:cTn id="17" dur="500"/>
                                        <p:tgtEl>
                                          <p:spTgt spid="5406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0676">
                                            <p:txEl>
                                              <p:pRg st="3" end="3"/>
                                            </p:txEl>
                                          </p:spTgt>
                                        </p:tgtEl>
                                        <p:attrNameLst>
                                          <p:attrName>style.visibility</p:attrName>
                                        </p:attrNameLst>
                                      </p:cBhvr>
                                      <p:to>
                                        <p:strVal val="visible"/>
                                      </p:to>
                                    </p:set>
                                    <p:animEffect transition="in" filter="wipe(left)">
                                      <p:cBhvr>
                                        <p:cTn id="22" dur="500"/>
                                        <p:tgtEl>
                                          <p:spTgt spid="5406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0676">
                                            <p:txEl>
                                              <p:pRg st="4" end="4"/>
                                            </p:txEl>
                                          </p:spTgt>
                                        </p:tgtEl>
                                        <p:attrNameLst>
                                          <p:attrName>style.visibility</p:attrName>
                                        </p:attrNameLst>
                                      </p:cBhvr>
                                      <p:to>
                                        <p:strVal val="visible"/>
                                      </p:to>
                                    </p:set>
                                    <p:animEffect transition="in" filter="wipe(left)">
                                      <p:cBhvr>
                                        <p:cTn id="27" dur="500"/>
                                        <p:tgtEl>
                                          <p:spTgt spid="54067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0676">
                                            <p:txEl>
                                              <p:pRg st="5" end="5"/>
                                            </p:txEl>
                                          </p:spTgt>
                                        </p:tgtEl>
                                        <p:attrNameLst>
                                          <p:attrName>style.visibility</p:attrName>
                                        </p:attrNameLst>
                                      </p:cBhvr>
                                      <p:to>
                                        <p:strVal val="visible"/>
                                      </p:to>
                                    </p:set>
                                    <p:animEffect transition="in" filter="wipe(left)">
                                      <p:cBhvr>
                                        <p:cTn id="32" dur="500"/>
                                        <p:tgtEl>
                                          <p:spTgt spid="54067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0676">
                                            <p:txEl>
                                              <p:pRg st="6" end="6"/>
                                            </p:txEl>
                                          </p:spTgt>
                                        </p:tgtEl>
                                        <p:attrNameLst>
                                          <p:attrName>style.visibility</p:attrName>
                                        </p:attrNameLst>
                                      </p:cBhvr>
                                      <p:to>
                                        <p:strVal val="visible"/>
                                      </p:to>
                                    </p:set>
                                    <p:animEffect transition="in" filter="wipe(left)">
                                      <p:cBhvr>
                                        <p:cTn id="37" dur="500"/>
                                        <p:tgtEl>
                                          <p:spTgt spid="54067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40676">
                                            <p:txEl>
                                              <p:pRg st="7" end="7"/>
                                            </p:txEl>
                                          </p:spTgt>
                                        </p:tgtEl>
                                        <p:attrNameLst>
                                          <p:attrName>style.visibility</p:attrName>
                                        </p:attrNameLst>
                                      </p:cBhvr>
                                      <p:to>
                                        <p:strVal val="visible"/>
                                      </p:to>
                                    </p:set>
                                    <p:animEffect transition="in" filter="wipe(left)">
                                      <p:cBhvr>
                                        <p:cTn id="42" dur="500"/>
                                        <p:tgtEl>
                                          <p:spTgt spid="54067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6" grpId="0" build="p" bldLvl="3"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269391"/>
            <a:ext cx="4248150" cy="3034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269391"/>
            <a:ext cx="41148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86000" y="3276600"/>
            <a:ext cx="4445000" cy="3333750"/>
          </a:xfrm>
        </p:spPr>
      </p:pic>
      <p:cxnSp>
        <p:nvCxnSpPr>
          <p:cNvPr id="7" name="Straight Connector 6"/>
          <p:cNvCxnSpPr/>
          <p:nvPr/>
        </p:nvCxnSpPr>
        <p:spPr bwMode="auto">
          <a:xfrm>
            <a:off x="289560" y="609600"/>
            <a:ext cx="8412480" cy="5791200"/>
          </a:xfrm>
          <a:prstGeom prst="line">
            <a:avLst/>
          </a:prstGeom>
          <a:solidFill>
            <a:srgbClr val="FDD3FF"/>
          </a:solidFill>
          <a:ln w="76200" cap="flat" cmpd="sng" algn="ctr">
            <a:solidFill>
              <a:srgbClr val="FF0000"/>
            </a:solidFill>
            <a:prstDash val="solid"/>
            <a:round/>
            <a:headEnd type="none" w="med" len="med"/>
            <a:tailEnd type="none" w="med" len="med"/>
          </a:ln>
          <a:effectLst>
            <a:outerShdw dist="35921" dir="2700000" algn="ctr" rotWithShape="0">
              <a:srgbClr val="003300"/>
            </a:outerShdw>
          </a:effectLst>
        </p:spPr>
      </p:cxnSp>
      <p:cxnSp>
        <p:nvCxnSpPr>
          <p:cNvPr id="9" name="Straight Connector 8"/>
          <p:cNvCxnSpPr/>
          <p:nvPr/>
        </p:nvCxnSpPr>
        <p:spPr bwMode="auto">
          <a:xfrm flipH="1">
            <a:off x="228600" y="457200"/>
            <a:ext cx="8534400" cy="6172200"/>
          </a:xfrm>
          <a:prstGeom prst="line">
            <a:avLst/>
          </a:prstGeom>
          <a:solidFill>
            <a:srgbClr val="FDD3FF"/>
          </a:solidFill>
          <a:ln w="76200" cap="flat" cmpd="sng" algn="ctr">
            <a:solidFill>
              <a:srgbClr val="FF0000"/>
            </a:solidFill>
            <a:prstDash val="solid"/>
            <a:round/>
            <a:headEnd type="none" w="med" len="med"/>
            <a:tailEnd type="none" w="med" len="med"/>
          </a:ln>
          <a:effectLst>
            <a:outerShdw dist="35921" dir="2700000" algn="ctr" rotWithShape="0">
              <a:srgbClr val="003300"/>
            </a:outerShdw>
          </a:effectLst>
        </p:spPr>
      </p:cxnSp>
    </p:spTree>
    <p:extLst>
      <p:ext uri="{BB962C8B-B14F-4D97-AF65-F5344CB8AC3E}">
        <p14:creationId xmlns:p14="http://schemas.microsoft.com/office/powerpoint/2010/main" val="336212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Models</a:t>
            </a:r>
            <a:endParaRPr lang="en-US" dirty="0"/>
          </a:p>
        </p:txBody>
      </p:sp>
      <p:sp>
        <p:nvSpPr>
          <p:cNvPr id="3" name="Content Placeholder 2"/>
          <p:cNvSpPr>
            <a:spLocks noGrp="1"/>
          </p:cNvSpPr>
          <p:nvPr>
            <p:ph idx="1"/>
          </p:nvPr>
        </p:nvSpPr>
        <p:spPr/>
        <p:txBody>
          <a:bodyPr/>
          <a:lstStyle/>
          <a:p>
            <a:r>
              <a:rPr lang="en-US" dirty="0" smtClean="0"/>
              <a:t>Scientific models: a simplified representation of phenomena</a:t>
            </a:r>
          </a:p>
          <a:p>
            <a:r>
              <a:rPr lang="en-US" dirty="0" smtClean="0"/>
              <a:t>Ex: a map</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3581400"/>
            <a:ext cx="7848600" cy="3028950"/>
          </a:xfrm>
          <a:prstGeom prst="rect">
            <a:avLst/>
          </a:prstGeom>
        </p:spPr>
      </p:pic>
    </p:spTree>
    <p:extLst>
      <p:ext uri="{BB962C8B-B14F-4D97-AF65-F5344CB8AC3E}">
        <p14:creationId xmlns:p14="http://schemas.microsoft.com/office/powerpoint/2010/main" val="6665425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Text Box 6"/>
          <p:cNvSpPr txBox="1">
            <a:spLocks noChangeArrowheads="1"/>
          </p:cNvSpPr>
          <p:nvPr/>
        </p:nvSpPr>
        <p:spPr bwMode="auto">
          <a:xfrm>
            <a:off x="914400" y="2436813"/>
            <a:ext cx="7315200" cy="1984375"/>
          </a:xfrm>
          <a:prstGeom prst="rect">
            <a:avLst/>
          </a:prstGeom>
          <a:noFill/>
          <a:ln>
            <a:noFill/>
          </a:ln>
          <a:effectLst>
            <a:outerShdw dist="35921" dir="2700000" algn="ctr" rotWithShape="0">
              <a:srgbClr val="66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ctr">
              <a:lnSpc>
                <a:spcPct val="85000"/>
              </a:lnSpc>
              <a:spcBef>
                <a:spcPct val="50000"/>
              </a:spcBef>
            </a:pPr>
            <a:r>
              <a:rPr lang="en-US" sz="6600" b="1">
                <a:solidFill>
                  <a:srgbClr val="FFFFCC"/>
                </a:solidFill>
              </a:rPr>
              <a:t>What Is </a:t>
            </a:r>
            <a:r>
              <a:rPr lang="en-US" sz="8000" b="1">
                <a:solidFill>
                  <a:srgbClr val="FFFFCC"/>
                </a:solidFill>
              </a:rPr>
              <a:t>Chemistry?</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Thursday </a:t>
            </a:r>
            <a:r>
              <a:rPr lang="en-US" dirty="0" err="1" smtClean="0"/>
              <a:t>Bellringer</a:t>
            </a:r>
            <a:r>
              <a:rPr lang="en-US" dirty="0" smtClean="0"/>
              <a:t> (8/16)</a:t>
            </a:r>
            <a:br>
              <a:rPr lang="en-US" dirty="0" smtClean="0"/>
            </a:br>
            <a:endParaRPr lang="en-US" dirty="0"/>
          </a:p>
        </p:txBody>
      </p:sp>
      <p:sp>
        <p:nvSpPr>
          <p:cNvPr id="3" name="Content Placeholder 2"/>
          <p:cNvSpPr>
            <a:spLocks noGrp="1"/>
          </p:cNvSpPr>
          <p:nvPr>
            <p:ph idx="1"/>
          </p:nvPr>
        </p:nvSpPr>
        <p:spPr/>
        <p:txBody>
          <a:bodyPr/>
          <a:lstStyle/>
          <a:p>
            <a:r>
              <a:rPr lang="en-US" sz="3600" dirty="0" smtClean="0"/>
              <a:t>What do scientists who are Christians call Genesis 1:26-28?</a:t>
            </a:r>
          </a:p>
          <a:p>
            <a:endParaRPr lang="en-US" sz="3600" dirty="0"/>
          </a:p>
          <a:p>
            <a:r>
              <a:rPr lang="en-US" sz="3600" dirty="0" smtClean="0"/>
              <a:t>What does Genesis 1:26-28 command us to do?</a:t>
            </a:r>
            <a:endParaRPr lang="en-US" sz="3600" dirty="0"/>
          </a:p>
        </p:txBody>
      </p:sp>
    </p:spTree>
    <p:extLst>
      <p:ext uri="{BB962C8B-B14F-4D97-AF65-F5344CB8AC3E}">
        <p14:creationId xmlns:p14="http://schemas.microsoft.com/office/powerpoint/2010/main" val="218547769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2743200" y="827088"/>
            <a:ext cx="3660775" cy="946150"/>
          </a:xfrm>
          <a:prstGeom prst="rect">
            <a:avLst/>
          </a:prstGeom>
          <a:noFill/>
          <a:ln>
            <a:noFill/>
          </a:ln>
          <a:effectLst>
            <a:outerShdw dist="35921" dir="2700000" algn="ctr" rotWithShape="0">
              <a:srgbClr val="E5FFCB"/>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sz="5600" b="1">
                <a:solidFill>
                  <a:srgbClr val="660066"/>
                </a:solidFill>
              </a:rPr>
              <a:t>Chemistry</a:t>
            </a:r>
            <a:endParaRPr lang="en-US" sz="5600">
              <a:solidFill>
                <a:srgbClr val="660066"/>
              </a:solidFill>
            </a:endParaRPr>
          </a:p>
        </p:txBody>
      </p:sp>
      <p:sp>
        <p:nvSpPr>
          <p:cNvPr id="22533" name="Text Box 5"/>
          <p:cNvSpPr txBox="1">
            <a:spLocks noChangeArrowheads="1"/>
          </p:cNvSpPr>
          <p:nvPr/>
        </p:nvSpPr>
        <p:spPr bwMode="auto">
          <a:xfrm>
            <a:off x="914400" y="2384425"/>
            <a:ext cx="7315200" cy="360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854075" indent="-292100">
              <a:defRPr>
                <a:solidFill>
                  <a:schemeClr val="tx1"/>
                </a:solidFill>
                <a:latin typeface="Arial" pitchFamily="34" charset="0"/>
              </a:defRPr>
            </a:lvl1pPr>
            <a:lvl2pPr marL="1381125" indent="-292100">
              <a:defRPr>
                <a:solidFill>
                  <a:schemeClr val="tx1"/>
                </a:solidFill>
                <a:latin typeface="Arial" pitchFamily="34" charset="0"/>
              </a:defRPr>
            </a:lvl2pPr>
            <a:lvl3pPr marL="1787525" indent="-292100">
              <a:defRPr>
                <a:solidFill>
                  <a:schemeClr val="tx1"/>
                </a:solidFill>
                <a:latin typeface="Arial" pitchFamily="34" charset="0"/>
              </a:defRPr>
            </a:lvl3pPr>
            <a:lvl4pPr marL="1901825">
              <a:defRPr>
                <a:solidFill>
                  <a:schemeClr val="tx1"/>
                </a:solidFill>
                <a:latin typeface="Arial" pitchFamily="34" charset="0"/>
              </a:defRPr>
            </a:lvl4pPr>
            <a:lvl5pPr marL="2016125">
              <a:defRPr>
                <a:solidFill>
                  <a:schemeClr val="tx1"/>
                </a:solidFill>
                <a:latin typeface="Arial" pitchFamily="34" charset="0"/>
              </a:defRPr>
            </a:lvl5pPr>
            <a:lvl6pPr marL="2473325" fontAlgn="base">
              <a:spcBef>
                <a:spcPct val="0"/>
              </a:spcBef>
              <a:spcAft>
                <a:spcPct val="0"/>
              </a:spcAft>
              <a:defRPr>
                <a:solidFill>
                  <a:schemeClr val="tx1"/>
                </a:solidFill>
                <a:latin typeface="Arial" pitchFamily="34" charset="0"/>
              </a:defRPr>
            </a:lvl6pPr>
            <a:lvl7pPr marL="2930525" fontAlgn="base">
              <a:spcBef>
                <a:spcPct val="0"/>
              </a:spcBef>
              <a:spcAft>
                <a:spcPct val="0"/>
              </a:spcAft>
              <a:defRPr>
                <a:solidFill>
                  <a:schemeClr val="tx1"/>
                </a:solidFill>
                <a:latin typeface="Arial" pitchFamily="34" charset="0"/>
              </a:defRPr>
            </a:lvl7pPr>
            <a:lvl8pPr marL="3387725" fontAlgn="base">
              <a:spcBef>
                <a:spcPct val="0"/>
              </a:spcBef>
              <a:spcAft>
                <a:spcPct val="0"/>
              </a:spcAft>
              <a:defRPr>
                <a:solidFill>
                  <a:schemeClr val="tx1"/>
                </a:solidFill>
                <a:latin typeface="Arial" pitchFamily="34" charset="0"/>
              </a:defRPr>
            </a:lvl8pPr>
            <a:lvl9pPr marL="3844925" fontAlgn="base">
              <a:spcBef>
                <a:spcPct val="0"/>
              </a:spcBef>
              <a:spcAft>
                <a:spcPct val="0"/>
              </a:spcAft>
              <a:defRPr>
                <a:solidFill>
                  <a:schemeClr val="tx1"/>
                </a:solidFill>
                <a:latin typeface="Arial" pitchFamily="34" charset="0"/>
              </a:defRPr>
            </a:lvl9pPr>
          </a:lstStyle>
          <a:p>
            <a:pPr>
              <a:lnSpc>
                <a:spcPct val="80000"/>
              </a:lnSpc>
              <a:spcBef>
                <a:spcPct val="20000"/>
              </a:spcBef>
              <a:buFontTx/>
              <a:buChar char="•"/>
            </a:pPr>
            <a:r>
              <a:rPr lang="en-US" sz="3600" b="1" dirty="0">
                <a:solidFill>
                  <a:srgbClr val="F6FDE9"/>
                </a:solidFill>
              </a:rPr>
              <a:t>structure and composition</a:t>
            </a:r>
          </a:p>
          <a:p>
            <a:pPr>
              <a:lnSpc>
                <a:spcPct val="80000"/>
              </a:lnSpc>
              <a:spcBef>
                <a:spcPct val="20000"/>
              </a:spcBef>
              <a:buFontTx/>
              <a:buChar char="•"/>
            </a:pPr>
            <a:r>
              <a:rPr lang="en-US" sz="3600" b="1" dirty="0">
                <a:solidFill>
                  <a:srgbClr val="F6FDE9"/>
                </a:solidFill>
              </a:rPr>
              <a:t>changes in structure and composition</a:t>
            </a:r>
          </a:p>
          <a:p>
            <a:pPr>
              <a:lnSpc>
                <a:spcPct val="80000"/>
              </a:lnSpc>
              <a:spcBef>
                <a:spcPct val="20000"/>
              </a:spcBef>
              <a:buFontTx/>
              <a:buChar char="•"/>
            </a:pPr>
            <a:r>
              <a:rPr lang="en-US" sz="3600" b="1" dirty="0">
                <a:solidFill>
                  <a:srgbClr val="F6FDE9"/>
                </a:solidFill>
              </a:rPr>
              <a:t>interactions with energy</a:t>
            </a:r>
          </a:p>
          <a:p>
            <a:pPr>
              <a:lnSpc>
                <a:spcPct val="80000"/>
              </a:lnSpc>
              <a:spcBef>
                <a:spcPct val="20000"/>
              </a:spcBef>
              <a:buFontTx/>
              <a:buChar char="•"/>
            </a:pPr>
            <a:r>
              <a:rPr lang="en-US" sz="3600" b="1" dirty="0">
                <a:solidFill>
                  <a:srgbClr val="F6FDE9"/>
                </a:solidFill>
              </a:rPr>
              <a:t>properties</a:t>
            </a:r>
          </a:p>
          <a:p>
            <a:pPr lvl="1">
              <a:lnSpc>
                <a:spcPct val="80000"/>
              </a:lnSpc>
              <a:spcBef>
                <a:spcPct val="20000"/>
              </a:spcBef>
              <a:buFont typeface="Wingdings" pitchFamily="2" charset="2"/>
              <a:buChar char="§"/>
            </a:pPr>
            <a:r>
              <a:rPr lang="en-US" sz="3600" b="1" dirty="0">
                <a:solidFill>
                  <a:srgbClr val="FCB8FC"/>
                </a:solidFill>
              </a:rPr>
              <a:t>takes up space and </a:t>
            </a:r>
            <a:br>
              <a:rPr lang="en-US" sz="3600" b="1" dirty="0">
                <a:solidFill>
                  <a:srgbClr val="FCB8FC"/>
                </a:solidFill>
              </a:rPr>
            </a:br>
            <a:r>
              <a:rPr lang="en-US" sz="3600" b="1" dirty="0">
                <a:solidFill>
                  <a:srgbClr val="FCB8FC"/>
                </a:solidFill>
              </a:rPr>
              <a:t>has mass</a:t>
            </a:r>
          </a:p>
        </p:txBody>
      </p:sp>
      <p:sp>
        <p:nvSpPr>
          <p:cNvPr id="22537" name="WordArt 9"/>
          <p:cNvSpPr>
            <a:spLocks noChangeArrowheads="1" noChangeShapeType="1" noTextEdit="1"/>
          </p:cNvSpPr>
          <p:nvPr/>
        </p:nvSpPr>
        <p:spPr bwMode="auto">
          <a:xfrm>
            <a:off x="1552575" y="1768475"/>
            <a:ext cx="6037263" cy="579438"/>
          </a:xfrm>
          <a:prstGeom prst="rect">
            <a:avLst/>
          </a:prstGeom>
        </p:spPr>
        <p:txBody>
          <a:bodyPr wrap="none" fromWordArt="1">
            <a:prstTxWarp prst="textPlain">
              <a:avLst>
                <a:gd name="adj" fmla="val 50000"/>
              </a:avLst>
            </a:prstTxWarp>
          </a:bodyPr>
          <a:lstStyle/>
          <a:p>
            <a:pPr algn="ctr"/>
            <a:r>
              <a:rPr lang="en-US" sz="3600" kern="10">
                <a:ln w="28575">
                  <a:solidFill>
                    <a:srgbClr val="660066"/>
                  </a:solidFill>
                  <a:round/>
                  <a:headEnd/>
                  <a:tailEnd/>
                </a:ln>
                <a:solidFill>
                  <a:srgbClr val="FDD3FF"/>
                </a:solidFill>
                <a:effectLst>
                  <a:outerShdw dist="35921" dir="2700000" algn="ctr" rotWithShape="0">
                    <a:srgbClr val="182A18"/>
                  </a:outerShdw>
                </a:effectLst>
                <a:latin typeface="Arial Black"/>
              </a:rPr>
              <a:t>the study of matter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537"/>
                                        </p:tgtEl>
                                        <p:attrNameLst>
                                          <p:attrName>style.visibility</p:attrName>
                                        </p:attrNameLst>
                                      </p:cBhvr>
                                      <p:to>
                                        <p:strVal val="visible"/>
                                      </p:to>
                                    </p:set>
                                    <p:anim calcmode="lin" valueType="num">
                                      <p:cBhvr>
                                        <p:cTn id="7" dur="500" fill="hold"/>
                                        <p:tgtEl>
                                          <p:spTgt spid="22537"/>
                                        </p:tgtEl>
                                        <p:attrNameLst>
                                          <p:attrName>ppt_w</p:attrName>
                                        </p:attrNameLst>
                                      </p:cBhvr>
                                      <p:tavLst>
                                        <p:tav tm="0">
                                          <p:val>
                                            <p:fltVal val="0"/>
                                          </p:val>
                                        </p:tav>
                                        <p:tav tm="100000">
                                          <p:val>
                                            <p:strVal val="#ppt_w"/>
                                          </p:val>
                                        </p:tav>
                                      </p:tavLst>
                                    </p:anim>
                                    <p:anim calcmode="lin" valueType="num">
                                      <p:cBhvr>
                                        <p:cTn id="8" dur="500" fill="hold"/>
                                        <p:tgtEl>
                                          <p:spTgt spid="22537"/>
                                        </p:tgtEl>
                                        <p:attrNameLst>
                                          <p:attrName>ppt_h</p:attrName>
                                        </p:attrNameLst>
                                      </p:cBhvr>
                                      <p:tavLst>
                                        <p:tav tm="0">
                                          <p:val>
                                            <p:fltVal val="0"/>
                                          </p:val>
                                        </p:tav>
                                        <p:tav tm="100000">
                                          <p:val>
                                            <p:strVal val="#ppt_h"/>
                                          </p:val>
                                        </p:tav>
                                      </p:tavLst>
                                    </p:anim>
                                    <p:animEffect transition="in" filter="fade">
                                      <p:cBhvr>
                                        <p:cTn id="9" dur="500"/>
                                        <p:tgtEl>
                                          <p:spTgt spid="2253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2533">
                                            <p:txEl>
                                              <p:pRg st="0" end="0"/>
                                            </p:txEl>
                                          </p:spTgt>
                                        </p:tgtEl>
                                        <p:attrNameLst>
                                          <p:attrName>style.visibility</p:attrName>
                                        </p:attrNameLst>
                                      </p:cBhvr>
                                      <p:to>
                                        <p:strVal val="visible"/>
                                      </p:to>
                                    </p:set>
                                    <p:animEffect transition="in" filter="wipe(left)">
                                      <p:cBhvr>
                                        <p:cTn id="14" dur="500"/>
                                        <p:tgtEl>
                                          <p:spTgt spid="22533">
                                            <p:txEl>
                                              <p:pRg st="0" end="0"/>
                                            </p:txEl>
                                          </p:spTgt>
                                        </p:tgtEl>
                                      </p:cBhvr>
                                    </p:animEffect>
                                  </p:childTnLst>
                                  <p:subTnLst>
                                    <p:audio>
                                      <p:cMediaNode>
                                        <p:cTn display="0" masterRel="sameClick">
                                          <p:stCondLst>
                                            <p:cond evt="begin" delay="0">
                                              <p:tn val="12"/>
                                            </p:cond>
                                          </p:stCondLst>
                                          <p:endCondLst>
                                            <p:cond evt="onStopAudio" delay="0">
                                              <p:tgtEl>
                                                <p:sldTgt/>
                                              </p:tgtEl>
                                            </p:cond>
                                          </p:endCondLst>
                                        </p:cTn>
                                        <p:tgtEl>
                                          <p:sndTgt r:embed="rId2" name="Click2_0.25.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533">
                                            <p:txEl>
                                              <p:pRg st="1" end="1"/>
                                            </p:txEl>
                                          </p:spTgt>
                                        </p:tgtEl>
                                        <p:attrNameLst>
                                          <p:attrName>style.visibility</p:attrName>
                                        </p:attrNameLst>
                                      </p:cBhvr>
                                      <p:to>
                                        <p:strVal val="visible"/>
                                      </p:to>
                                    </p:set>
                                    <p:animEffect transition="in" filter="wipe(left)">
                                      <p:cBhvr>
                                        <p:cTn id="19" dur="500"/>
                                        <p:tgtEl>
                                          <p:spTgt spid="22533">
                                            <p:txEl>
                                              <p:pRg st="1" end="1"/>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2" name="Click2_0.25.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2533">
                                            <p:txEl>
                                              <p:pRg st="2" end="2"/>
                                            </p:txEl>
                                          </p:spTgt>
                                        </p:tgtEl>
                                        <p:attrNameLst>
                                          <p:attrName>style.visibility</p:attrName>
                                        </p:attrNameLst>
                                      </p:cBhvr>
                                      <p:to>
                                        <p:strVal val="visible"/>
                                      </p:to>
                                    </p:set>
                                    <p:animEffect transition="in" filter="wipe(left)">
                                      <p:cBhvr>
                                        <p:cTn id="24" dur="500"/>
                                        <p:tgtEl>
                                          <p:spTgt spid="22533">
                                            <p:txEl>
                                              <p:pRg st="2" end="2"/>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2_0.25.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2533">
                                            <p:txEl>
                                              <p:pRg st="3" end="3"/>
                                            </p:txEl>
                                          </p:spTgt>
                                        </p:tgtEl>
                                        <p:attrNameLst>
                                          <p:attrName>style.visibility</p:attrName>
                                        </p:attrNameLst>
                                      </p:cBhvr>
                                      <p:to>
                                        <p:strVal val="visible"/>
                                      </p:to>
                                    </p:set>
                                    <p:animEffect transition="in" filter="wipe(left)">
                                      <p:cBhvr>
                                        <p:cTn id="29" dur="500"/>
                                        <p:tgtEl>
                                          <p:spTgt spid="22533">
                                            <p:txEl>
                                              <p:pRg st="3" end="3"/>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2" name="Click2_0.25.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2533">
                                            <p:txEl>
                                              <p:pRg st="4" end="4"/>
                                            </p:txEl>
                                          </p:spTgt>
                                        </p:tgtEl>
                                        <p:attrNameLst>
                                          <p:attrName>style.visibility</p:attrName>
                                        </p:attrNameLst>
                                      </p:cBhvr>
                                      <p:to>
                                        <p:strVal val="visible"/>
                                      </p:to>
                                    </p:set>
                                    <p:animEffect transition="in" filter="wipe(left)">
                                      <p:cBhvr>
                                        <p:cTn id="34" dur="500"/>
                                        <p:tgtEl>
                                          <p:spTgt spid="225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uiExpand="1" build="p" bldLvl="3"/>
      <p:bldP spid="225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Text Box 7"/>
          <p:cNvSpPr txBox="1">
            <a:spLocks noChangeArrowheads="1"/>
          </p:cNvSpPr>
          <p:nvPr/>
        </p:nvSpPr>
        <p:spPr bwMode="auto">
          <a:xfrm>
            <a:off x="914400" y="1828800"/>
            <a:ext cx="7924800" cy="39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292100" indent="-292100">
              <a:defRPr>
                <a:solidFill>
                  <a:schemeClr val="tx1"/>
                </a:solidFill>
                <a:latin typeface="Arial" pitchFamily="34" charset="0"/>
              </a:defRPr>
            </a:lvl1pPr>
            <a:lvl2pPr marL="908050" indent="-292100">
              <a:defRPr>
                <a:solidFill>
                  <a:schemeClr val="tx1"/>
                </a:solidFill>
                <a:latin typeface="Arial" pitchFamily="34" charset="0"/>
              </a:defRPr>
            </a:lvl2pPr>
            <a:lvl3pPr marL="1314450" indent="-292100">
              <a:defRPr>
                <a:solidFill>
                  <a:schemeClr val="tx1"/>
                </a:solidFill>
                <a:latin typeface="Arial" pitchFamily="34" charset="0"/>
              </a:defRPr>
            </a:lvl3pPr>
            <a:lvl4pPr marL="1901825">
              <a:defRPr>
                <a:solidFill>
                  <a:schemeClr val="tx1"/>
                </a:solidFill>
                <a:latin typeface="Arial" pitchFamily="34" charset="0"/>
              </a:defRPr>
            </a:lvl4pPr>
            <a:lvl5pPr marL="2016125">
              <a:defRPr>
                <a:solidFill>
                  <a:schemeClr val="tx1"/>
                </a:solidFill>
                <a:latin typeface="Arial" pitchFamily="34" charset="0"/>
              </a:defRPr>
            </a:lvl5pPr>
            <a:lvl6pPr marL="2473325" fontAlgn="base">
              <a:spcBef>
                <a:spcPct val="0"/>
              </a:spcBef>
              <a:spcAft>
                <a:spcPct val="0"/>
              </a:spcAft>
              <a:defRPr>
                <a:solidFill>
                  <a:schemeClr val="tx1"/>
                </a:solidFill>
                <a:latin typeface="Arial" pitchFamily="34" charset="0"/>
              </a:defRPr>
            </a:lvl6pPr>
            <a:lvl7pPr marL="2930525" fontAlgn="base">
              <a:spcBef>
                <a:spcPct val="0"/>
              </a:spcBef>
              <a:spcAft>
                <a:spcPct val="0"/>
              </a:spcAft>
              <a:defRPr>
                <a:solidFill>
                  <a:schemeClr val="tx1"/>
                </a:solidFill>
                <a:latin typeface="Arial" pitchFamily="34" charset="0"/>
              </a:defRPr>
            </a:lvl7pPr>
            <a:lvl8pPr marL="3387725" fontAlgn="base">
              <a:spcBef>
                <a:spcPct val="0"/>
              </a:spcBef>
              <a:spcAft>
                <a:spcPct val="0"/>
              </a:spcAft>
              <a:defRPr>
                <a:solidFill>
                  <a:schemeClr val="tx1"/>
                </a:solidFill>
                <a:latin typeface="Arial" pitchFamily="34" charset="0"/>
              </a:defRPr>
            </a:lvl8pPr>
            <a:lvl9pPr marL="3844925" fontAlgn="base">
              <a:spcBef>
                <a:spcPct val="0"/>
              </a:spcBef>
              <a:spcAft>
                <a:spcPct val="0"/>
              </a:spcAft>
              <a:defRPr>
                <a:solidFill>
                  <a:schemeClr val="tx1"/>
                </a:solidFill>
                <a:latin typeface="Arial" pitchFamily="34" charset="0"/>
              </a:defRPr>
            </a:lvl9pPr>
          </a:lstStyle>
          <a:p>
            <a:pPr>
              <a:lnSpc>
                <a:spcPct val="80000"/>
              </a:lnSpc>
              <a:spcBef>
                <a:spcPct val="30000"/>
              </a:spcBef>
              <a:buFontTx/>
              <a:buChar char="•"/>
            </a:pPr>
            <a:r>
              <a:rPr lang="en-US" sz="3600" b="1" dirty="0">
                <a:solidFill>
                  <a:srgbClr val="F6FDE9"/>
                </a:solidFill>
              </a:rPr>
              <a:t>Old Testament Times</a:t>
            </a:r>
            <a:r>
              <a:rPr lang="en-US" sz="3600" b="1" dirty="0">
                <a:solidFill>
                  <a:srgbClr val="F6FDE9"/>
                </a:solidFill>
                <a:cs typeface="Arial" pitchFamily="34" charset="0"/>
              </a:rPr>
              <a:t>—</a:t>
            </a:r>
            <a:br>
              <a:rPr lang="en-US" sz="3600" b="1" dirty="0">
                <a:solidFill>
                  <a:srgbClr val="F6FDE9"/>
                </a:solidFill>
                <a:cs typeface="Arial" pitchFamily="34" charset="0"/>
              </a:rPr>
            </a:br>
            <a:r>
              <a:rPr lang="en-US" sz="3600" b="1" dirty="0">
                <a:solidFill>
                  <a:srgbClr val="F6FDE9"/>
                </a:solidFill>
              </a:rPr>
              <a:t>The Age of Practical Skill</a:t>
            </a:r>
          </a:p>
          <a:p>
            <a:pPr lvl="1">
              <a:lnSpc>
                <a:spcPct val="80000"/>
              </a:lnSpc>
              <a:spcBef>
                <a:spcPct val="30000"/>
              </a:spcBef>
              <a:buFont typeface="Wingdings" pitchFamily="2" charset="2"/>
              <a:buChar char="§"/>
            </a:pPr>
            <a:r>
              <a:rPr lang="en-US" sz="3600" b="1" dirty="0">
                <a:solidFill>
                  <a:srgbClr val="FFE3FF"/>
                </a:solidFill>
              </a:rPr>
              <a:t>Focused on </a:t>
            </a:r>
            <a:br>
              <a:rPr lang="en-US" sz="3600" b="1" dirty="0">
                <a:solidFill>
                  <a:srgbClr val="FFE3FF"/>
                </a:solidFill>
              </a:rPr>
            </a:br>
            <a:r>
              <a:rPr lang="en-US" sz="3600" b="1" dirty="0">
                <a:solidFill>
                  <a:srgbClr val="FFE3FF"/>
                </a:solidFill>
              </a:rPr>
              <a:t>practicality</a:t>
            </a:r>
          </a:p>
          <a:p>
            <a:pPr lvl="1">
              <a:lnSpc>
                <a:spcPct val="80000"/>
              </a:lnSpc>
              <a:spcBef>
                <a:spcPct val="30000"/>
              </a:spcBef>
              <a:buFont typeface="Wingdings" pitchFamily="2" charset="2"/>
              <a:buChar char="§"/>
            </a:pPr>
            <a:r>
              <a:rPr lang="en-US" sz="3600" b="1" dirty="0">
                <a:solidFill>
                  <a:srgbClr val="FFE3FF"/>
                </a:solidFill>
              </a:rPr>
              <a:t>Metallurgy</a:t>
            </a:r>
            <a:r>
              <a:rPr lang="en-US" sz="3600" b="1" dirty="0">
                <a:solidFill>
                  <a:srgbClr val="FFE3FF"/>
                </a:solidFill>
                <a:cs typeface="Arial" pitchFamily="34" charset="0"/>
              </a:rPr>
              <a:t>—</a:t>
            </a:r>
            <a:br>
              <a:rPr lang="en-US" sz="3600" b="1" dirty="0">
                <a:solidFill>
                  <a:srgbClr val="FFE3FF"/>
                </a:solidFill>
                <a:cs typeface="Arial" pitchFamily="34" charset="0"/>
              </a:rPr>
            </a:br>
            <a:r>
              <a:rPr lang="en-US" sz="3600" b="1" dirty="0">
                <a:solidFill>
                  <a:srgbClr val="FFE3FF"/>
                </a:solidFill>
              </a:rPr>
              <a:t>the process of </a:t>
            </a:r>
            <a:br>
              <a:rPr lang="en-US" sz="3600" b="1" dirty="0">
                <a:solidFill>
                  <a:srgbClr val="FFE3FF"/>
                </a:solidFill>
              </a:rPr>
            </a:br>
            <a:r>
              <a:rPr lang="en-US" sz="3600" b="1" dirty="0">
                <a:solidFill>
                  <a:srgbClr val="FFE3FF"/>
                </a:solidFill>
              </a:rPr>
              <a:t>extracting metal </a:t>
            </a:r>
            <a:br>
              <a:rPr lang="en-US" sz="3600" b="1" dirty="0">
                <a:solidFill>
                  <a:srgbClr val="FFE3FF"/>
                </a:solidFill>
              </a:rPr>
            </a:br>
            <a:r>
              <a:rPr lang="en-US" sz="3600" b="1" dirty="0">
                <a:solidFill>
                  <a:srgbClr val="FFE3FF"/>
                </a:solidFill>
              </a:rPr>
              <a:t>from ore</a:t>
            </a:r>
          </a:p>
        </p:txBody>
      </p:sp>
      <p:sp>
        <p:nvSpPr>
          <p:cNvPr id="27656" name="Text Box 8"/>
          <p:cNvSpPr txBox="1">
            <a:spLocks noChangeArrowheads="1"/>
          </p:cNvSpPr>
          <p:nvPr/>
        </p:nvSpPr>
        <p:spPr bwMode="auto">
          <a:xfrm>
            <a:off x="1241425" y="927100"/>
            <a:ext cx="6677025" cy="762000"/>
          </a:xfrm>
          <a:prstGeom prst="rect">
            <a:avLst/>
          </a:prstGeom>
          <a:noFill/>
          <a:ln>
            <a:noFill/>
          </a:ln>
          <a:effectLst>
            <a:outerShdw dist="35921" dir="2700000" algn="ctr" rotWithShape="0">
              <a:srgbClr val="E5FFCB"/>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sz="4400" b="1">
                <a:solidFill>
                  <a:srgbClr val="660066"/>
                </a:solidFill>
              </a:rPr>
              <a:t>Influences on Chemistry</a:t>
            </a:r>
            <a:endParaRPr lang="en-US" sz="4400">
              <a:solidFill>
                <a:srgbClr val="660066"/>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5">
                                            <p:txEl>
                                              <p:pRg st="0" end="0"/>
                                            </p:txEl>
                                          </p:spTgt>
                                        </p:tgtEl>
                                        <p:attrNameLst>
                                          <p:attrName>style.visibility</p:attrName>
                                        </p:attrNameLst>
                                      </p:cBhvr>
                                      <p:to>
                                        <p:strVal val="visible"/>
                                      </p:to>
                                    </p:set>
                                    <p:animEffect transition="in" filter="wipe(left)">
                                      <p:cBhvr>
                                        <p:cTn id="7" dur="500"/>
                                        <p:tgtEl>
                                          <p:spTgt spid="276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55">
                                            <p:txEl>
                                              <p:pRg st="1" end="1"/>
                                            </p:txEl>
                                          </p:spTgt>
                                        </p:tgtEl>
                                        <p:attrNameLst>
                                          <p:attrName>style.visibility</p:attrName>
                                        </p:attrNameLst>
                                      </p:cBhvr>
                                      <p:to>
                                        <p:strVal val="visible"/>
                                      </p:to>
                                    </p:set>
                                    <p:animEffect transition="in" filter="wipe(left)">
                                      <p:cBhvr>
                                        <p:cTn id="12" dur="500"/>
                                        <p:tgtEl>
                                          <p:spTgt spid="276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655">
                                            <p:txEl>
                                              <p:pRg st="2" end="2"/>
                                            </p:txEl>
                                          </p:spTgt>
                                        </p:tgtEl>
                                        <p:attrNameLst>
                                          <p:attrName>style.visibility</p:attrName>
                                        </p:attrNameLst>
                                      </p:cBhvr>
                                      <p:to>
                                        <p:strVal val="visible"/>
                                      </p:to>
                                    </p:set>
                                    <p:animEffect transition="in" filter="wipe(left)">
                                      <p:cBhvr>
                                        <p:cTn id="17" dur="500"/>
                                        <p:tgtEl>
                                          <p:spTgt spid="276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build="p" bldLvl="3"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ext Box 2"/>
          <p:cNvSpPr txBox="1">
            <a:spLocks noChangeArrowheads="1"/>
          </p:cNvSpPr>
          <p:nvPr/>
        </p:nvSpPr>
        <p:spPr bwMode="auto">
          <a:xfrm>
            <a:off x="914400" y="1828800"/>
            <a:ext cx="79248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292100" indent="-292100">
              <a:defRPr>
                <a:solidFill>
                  <a:schemeClr val="tx1"/>
                </a:solidFill>
                <a:latin typeface="Arial" pitchFamily="34" charset="0"/>
              </a:defRPr>
            </a:lvl1pPr>
            <a:lvl2pPr marL="908050" indent="-292100">
              <a:defRPr>
                <a:solidFill>
                  <a:schemeClr val="tx1"/>
                </a:solidFill>
                <a:latin typeface="Arial" pitchFamily="34" charset="0"/>
              </a:defRPr>
            </a:lvl2pPr>
            <a:lvl3pPr marL="1314450" indent="-292100">
              <a:defRPr>
                <a:solidFill>
                  <a:schemeClr val="tx1"/>
                </a:solidFill>
                <a:latin typeface="Arial" pitchFamily="34" charset="0"/>
              </a:defRPr>
            </a:lvl3pPr>
            <a:lvl4pPr marL="1901825">
              <a:defRPr>
                <a:solidFill>
                  <a:schemeClr val="tx1"/>
                </a:solidFill>
                <a:latin typeface="Arial" pitchFamily="34" charset="0"/>
              </a:defRPr>
            </a:lvl4pPr>
            <a:lvl5pPr marL="2016125">
              <a:defRPr>
                <a:solidFill>
                  <a:schemeClr val="tx1"/>
                </a:solidFill>
                <a:latin typeface="Arial" pitchFamily="34" charset="0"/>
              </a:defRPr>
            </a:lvl5pPr>
            <a:lvl6pPr marL="2473325" fontAlgn="base">
              <a:spcBef>
                <a:spcPct val="0"/>
              </a:spcBef>
              <a:spcAft>
                <a:spcPct val="0"/>
              </a:spcAft>
              <a:defRPr>
                <a:solidFill>
                  <a:schemeClr val="tx1"/>
                </a:solidFill>
                <a:latin typeface="Arial" pitchFamily="34" charset="0"/>
              </a:defRPr>
            </a:lvl6pPr>
            <a:lvl7pPr marL="2930525" fontAlgn="base">
              <a:spcBef>
                <a:spcPct val="0"/>
              </a:spcBef>
              <a:spcAft>
                <a:spcPct val="0"/>
              </a:spcAft>
              <a:defRPr>
                <a:solidFill>
                  <a:schemeClr val="tx1"/>
                </a:solidFill>
                <a:latin typeface="Arial" pitchFamily="34" charset="0"/>
              </a:defRPr>
            </a:lvl7pPr>
            <a:lvl8pPr marL="3387725" fontAlgn="base">
              <a:spcBef>
                <a:spcPct val="0"/>
              </a:spcBef>
              <a:spcAft>
                <a:spcPct val="0"/>
              </a:spcAft>
              <a:defRPr>
                <a:solidFill>
                  <a:schemeClr val="tx1"/>
                </a:solidFill>
                <a:latin typeface="Arial" pitchFamily="34" charset="0"/>
              </a:defRPr>
            </a:lvl8pPr>
            <a:lvl9pPr marL="3844925" fontAlgn="base">
              <a:spcBef>
                <a:spcPct val="0"/>
              </a:spcBef>
              <a:spcAft>
                <a:spcPct val="0"/>
              </a:spcAft>
              <a:defRPr>
                <a:solidFill>
                  <a:schemeClr val="tx1"/>
                </a:solidFill>
                <a:latin typeface="Arial" pitchFamily="34" charset="0"/>
              </a:defRPr>
            </a:lvl9pPr>
          </a:lstStyle>
          <a:p>
            <a:pPr>
              <a:lnSpc>
                <a:spcPct val="80000"/>
              </a:lnSpc>
              <a:spcBef>
                <a:spcPct val="30000"/>
              </a:spcBef>
              <a:buFontTx/>
              <a:buChar char="•"/>
            </a:pPr>
            <a:r>
              <a:rPr lang="en-US" sz="3600" b="1" dirty="0">
                <a:solidFill>
                  <a:srgbClr val="F6FDE9"/>
                </a:solidFill>
              </a:rPr>
              <a:t>Old Testament Times</a:t>
            </a:r>
            <a:r>
              <a:rPr lang="en-US" sz="3600" b="1" dirty="0">
                <a:solidFill>
                  <a:srgbClr val="F6FDE9"/>
                </a:solidFill>
                <a:cs typeface="Arial" pitchFamily="34" charset="0"/>
              </a:rPr>
              <a:t>—</a:t>
            </a:r>
            <a:br>
              <a:rPr lang="en-US" sz="3600" b="1" dirty="0">
                <a:solidFill>
                  <a:srgbClr val="F6FDE9"/>
                </a:solidFill>
                <a:cs typeface="Arial" pitchFamily="34" charset="0"/>
              </a:rPr>
            </a:br>
            <a:r>
              <a:rPr lang="en-US" sz="3600" b="1" dirty="0">
                <a:solidFill>
                  <a:srgbClr val="F6FDE9"/>
                </a:solidFill>
              </a:rPr>
              <a:t>The Age of Practical Skill</a:t>
            </a:r>
          </a:p>
          <a:p>
            <a:pPr lvl="1">
              <a:lnSpc>
                <a:spcPct val="80000"/>
              </a:lnSpc>
              <a:spcBef>
                <a:spcPct val="30000"/>
              </a:spcBef>
              <a:buFont typeface="Wingdings" pitchFamily="2" charset="2"/>
              <a:buChar char="§"/>
            </a:pPr>
            <a:r>
              <a:rPr lang="en-US" sz="3600" b="1" dirty="0">
                <a:solidFill>
                  <a:srgbClr val="FFE3FF"/>
                </a:solidFill>
              </a:rPr>
              <a:t>Apothecaries</a:t>
            </a:r>
            <a:r>
              <a:rPr lang="en-US" sz="3600" b="1" dirty="0">
                <a:solidFill>
                  <a:srgbClr val="FFE3FF"/>
                </a:solidFill>
                <a:cs typeface="Arial" pitchFamily="34" charset="0"/>
              </a:rPr>
              <a:t>—</a:t>
            </a:r>
            <a:br>
              <a:rPr lang="en-US" sz="3600" b="1" dirty="0">
                <a:solidFill>
                  <a:srgbClr val="FFE3FF"/>
                </a:solidFill>
                <a:cs typeface="Arial" pitchFamily="34" charset="0"/>
              </a:rPr>
            </a:br>
            <a:r>
              <a:rPr lang="en-US" sz="3600" b="1" dirty="0">
                <a:solidFill>
                  <a:srgbClr val="FFE3FF"/>
                </a:solidFill>
              </a:rPr>
              <a:t>pharmacists</a:t>
            </a:r>
          </a:p>
        </p:txBody>
      </p:sp>
      <p:sp>
        <p:nvSpPr>
          <p:cNvPr id="265219" name="Text Box 3"/>
          <p:cNvSpPr txBox="1">
            <a:spLocks noChangeArrowheads="1"/>
          </p:cNvSpPr>
          <p:nvPr/>
        </p:nvSpPr>
        <p:spPr bwMode="auto">
          <a:xfrm>
            <a:off x="1241425" y="927100"/>
            <a:ext cx="6677025" cy="762000"/>
          </a:xfrm>
          <a:prstGeom prst="rect">
            <a:avLst/>
          </a:prstGeom>
          <a:noFill/>
          <a:ln>
            <a:noFill/>
          </a:ln>
          <a:effectLst>
            <a:outerShdw dist="35921" dir="2700000" algn="ctr" rotWithShape="0">
              <a:srgbClr val="E5FFCB"/>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sz="4400" b="1">
                <a:solidFill>
                  <a:srgbClr val="660066"/>
                </a:solidFill>
              </a:rPr>
              <a:t>Influences on Chemistry</a:t>
            </a:r>
            <a:endParaRPr lang="en-US" sz="4400">
              <a:solidFill>
                <a:srgbClr val="660066"/>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5218">
                                            <p:txEl>
                                              <p:pRg st="1" end="1"/>
                                            </p:txEl>
                                          </p:spTgt>
                                        </p:tgtEl>
                                        <p:attrNameLst>
                                          <p:attrName>style.visibility</p:attrName>
                                        </p:attrNameLst>
                                      </p:cBhvr>
                                      <p:to>
                                        <p:strVal val="visible"/>
                                      </p:to>
                                    </p:set>
                                    <p:animEffect transition="in" filter="wipe(left)">
                                      <p:cBhvr>
                                        <p:cTn id="7" dur="500"/>
                                        <p:tgtEl>
                                          <p:spTgt spid="2652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8" grpId="0" uiExpand="1" build="p" bldLvl="3"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Text Box 4"/>
          <p:cNvSpPr txBox="1">
            <a:spLocks noChangeArrowheads="1"/>
          </p:cNvSpPr>
          <p:nvPr/>
        </p:nvSpPr>
        <p:spPr bwMode="auto">
          <a:xfrm>
            <a:off x="1066800" y="2084388"/>
            <a:ext cx="7315200" cy="4561249"/>
          </a:xfrm>
          <a:prstGeom prst="rect">
            <a:avLst/>
          </a:prstGeom>
          <a:noFill/>
          <a:ln>
            <a:noFill/>
          </a:ln>
          <a:effectLst>
            <a:outerShdw dist="35921" dir="2700000" algn="ctr" rotWithShape="0">
              <a:srgbClr val="1D1C3A"/>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ctr">
              <a:lnSpc>
                <a:spcPct val="85000"/>
              </a:lnSpc>
              <a:spcBef>
                <a:spcPct val="50000"/>
              </a:spcBef>
            </a:pPr>
            <a:r>
              <a:rPr lang="en-US" sz="6000" b="1" dirty="0" smtClean="0">
                <a:solidFill>
                  <a:srgbClr val="A6F4FE"/>
                </a:solidFill>
              </a:rPr>
              <a:t>Lesson 1A:</a:t>
            </a:r>
          </a:p>
          <a:p>
            <a:pPr algn="ctr">
              <a:lnSpc>
                <a:spcPct val="85000"/>
              </a:lnSpc>
              <a:spcBef>
                <a:spcPct val="50000"/>
              </a:spcBef>
            </a:pPr>
            <a:r>
              <a:rPr lang="en-US" sz="6000" b="1" dirty="0" smtClean="0">
                <a:solidFill>
                  <a:srgbClr val="A6F4FE"/>
                </a:solidFill>
              </a:rPr>
              <a:t>Why </a:t>
            </a:r>
            <a:r>
              <a:rPr lang="en-US" sz="6000" b="1" dirty="0">
                <a:solidFill>
                  <a:srgbClr val="A6F4FE"/>
                </a:solidFill>
              </a:rPr>
              <a:t>Study </a:t>
            </a:r>
            <a:r>
              <a:rPr lang="en-US" sz="7200" b="1" dirty="0">
                <a:solidFill>
                  <a:srgbClr val="A6F4FE"/>
                </a:solidFill>
              </a:rPr>
              <a:t>Chemistry</a:t>
            </a:r>
            <a:r>
              <a:rPr lang="en-US" sz="7200" b="1" dirty="0" smtClean="0">
                <a:solidFill>
                  <a:srgbClr val="A6F4FE"/>
                </a:solidFill>
              </a:rPr>
              <a:t>?</a:t>
            </a:r>
            <a:endParaRPr lang="en-US" sz="7200" b="1" dirty="0">
              <a:solidFill>
                <a:srgbClr val="A6F4FE"/>
              </a:solidFill>
            </a:endParaRPr>
          </a:p>
          <a:p>
            <a:pPr algn="ctr">
              <a:lnSpc>
                <a:spcPct val="85000"/>
              </a:lnSpc>
              <a:spcBef>
                <a:spcPct val="50000"/>
              </a:spcBef>
            </a:pPr>
            <a:r>
              <a:rPr lang="en-US" sz="7200" b="1" dirty="0" smtClean="0">
                <a:solidFill>
                  <a:srgbClr val="A6F4FE"/>
                </a:solidFill>
                <a:effectLst>
                  <a:outerShdw blurRad="38100" dist="38100" dir="2700000" algn="tl">
                    <a:srgbClr val="000000">
                      <a:alpha val="43137"/>
                    </a:srgbClr>
                  </a:outerShdw>
                </a:effectLst>
              </a:rPr>
              <a:t>Science</a:t>
            </a:r>
            <a:endParaRPr lang="en-US" sz="7200" b="1" dirty="0">
              <a:solidFill>
                <a:srgbClr val="A6F4FE"/>
              </a:solidFill>
              <a:effectLst>
                <a:outerShdw blurRad="38100" dist="38100" dir="2700000" algn="tl">
                  <a:srgbClr val="000000">
                    <a:alpha val="43137"/>
                  </a:srgbClr>
                </a:outerShdw>
              </a:effectLst>
            </a:endParaRPr>
          </a:p>
        </p:txBody>
      </p:sp>
      <p:cxnSp>
        <p:nvCxnSpPr>
          <p:cNvPr id="5" name="Straight Connector 4"/>
          <p:cNvCxnSpPr/>
          <p:nvPr/>
        </p:nvCxnSpPr>
        <p:spPr bwMode="auto">
          <a:xfrm>
            <a:off x="1905000" y="4572000"/>
            <a:ext cx="5638800" cy="0"/>
          </a:xfrm>
          <a:prstGeom prst="line">
            <a:avLst/>
          </a:prstGeom>
          <a:solidFill>
            <a:srgbClr val="FDD3FF"/>
          </a:solidFill>
          <a:ln w="28575" cap="flat" cmpd="sng" algn="ctr">
            <a:solidFill>
              <a:schemeClr val="accent3"/>
            </a:solidFill>
            <a:prstDash val="solid"/>
            <a:round/>
            <a:headEnd type="none" w="med" len="med"/>
            <a:tailEnd type="none" w="med" len="med"/>
          </a:ln>
          <a:effectLst>
            <a:outerShdw dist="35921" dir="2700000" algn="ctr" rotWithShape="0">
              <a:srgbClr val="003300"/>
            </a:outerShdw>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58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ext Box 2"/>
          <p:cNvSpPr txBox="1">
            <a:spLocks noChangeArrowheads="1"/>
          </p:cNvSpPr>
          <p:nvPr/>
        </p:nvSpPr>
        <p:spPr bwMode="auto">
          <a:xfrm>
            <a:off x="914400" y="1828800"/>
            <a:ext cx="7315200"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292100" indent="-292100">
              <a:defRPr>
                <a:solidFill>
                  <a:schemeClr val="tx1"/>
                </a:solidFill>
                <a:latin typeface="Arial" pitchFamily="34" charset="0"/>
              </a:defRPr>
            </a:lvl1pPr>
            <a:lvl2pPr marL="908050" indent="-292100">
              <a:defRPr>
                <a:solidFill>
                  <a:schemeClr val="tx1"/>
                </a:solidFill>
                <a:latin typeface="Arial" pitchFamily="34" charset="0"/>
              </a:defRPr>
            </a:lvl2pPr>
            <a:lvl3pPr marL="1314450" indent="-292100">
              <a:defRPr>
                <a:solidFill>
                  <a:schemeClr val="tx1"/>
                </a:solidFill>
                <a:latin typeface="Arial" pitchFamily="34" charset="0"/>
              </a:defRPr>
            </a:lvl3pPr>
            <a:lvl4pPr marL="1901825">
              <a:defRPr>
                <a:solidFill>
                  <a:schemeClr val="tx1"/>
                </a:solidFill>
                <a:latin typeface="Arial" pitchFamily="34" charset="0"/>
              </a:defRPr>
            </a:lvl4pPr>
            <a:lvl5pPr marL="2016125">
              <a:defRPr>
                <a:solidFill>
                  <a:schemeClr val="tx1"/>
                </a:solidFill>
                <a:latin typeface="Arial" pitchFamily="34" charset="0"/>
              </a:defRPr>
            </a:lvl5pPr>
            <a:lvl6pPr marL="2473325" fontAlgn="base">
              <a:spcBef>
                <a:spcPct val="0"/>
              </a:spcBef>
              <a:spcAft>
                <a:spcPct val="0"/>
              </a:spcAft>
              <a:defRPr>
                <a:solidFill>
                  <a:schemeClr val="tx1"/>
                </a:solidFill>
                <a:latin typeface="Arial" pitchFamily="34" charset="0"/>
              </a:defRPr>
            </a:lvl6pPr>
            <a:lvl7pPr marL="2930525" fontAlgn="base">
              <a:spcBef>
                <a:spcPct val="0"/>
              </a:spcBef>
              <a:spcAft>
                <a:spcPct val="0"/>
              </a:spcAft>
              <a:defRPr>
                <a:solidFill>
                  <a:schemeClr val="tx1"/>
                </a:solidFill>
                <a:latin typeface="Arial" pitchFamily="34" charset="0"/>
              </a:defRPr>
            </a:lvl7pPr>
            <a:lvl8pPr marL="3387725" fontAlgn="base">
              <a:spcBef>
                <a:spcPct val="0"/>
              </a:spcBef>
              <a:spcAft>
                <a:spcPct val="0"/>
              </a:spcAft>
              <a:defRPr>
                <a:solidFill>
                  <a:schemeClr val="tx1"/>
                </a:solidFill>
                <a:latin typeface="Arial" pitchFamily="34" charset="0"/>
              </a:defRPr>
            </a:lvl8pPr>
            <a:lvl9pPr marL="3844925" fontAlgn="base">
              <a:spcBef>
                <a:spcPct val="0"/>
              </a:spcBef>
              <a:spcAft>
                <a:spcPct val="0"/>
              </a:spcAft>
              <a:defRPr>
                <a:solidFill>
                  <a:schemeClr val="tx1"/>
                </a:solidFill>
                <a:latin typeface="Arial" pitchFamily="34" charset="0"/>
              </a:defRPr>
            </a:lvl9pPr>
          </a:lstStyle>
          <a:p>
            <a:pPr>
              <a:lnSpc>
                <a:spcPct val="80000"/>
              </a:lnSpc>
              <a:spcBef>
                <a:spcPct val="30000"/>
              </a:spcBef>
              <a:buFontTx/>
              <a:buChar char="•"/>
            </a:pPr>
            <a:r>
              <a:rPr lang="en-US" sz="3600" b="1" dirty="0">
                <a:solidFill>
                  <a:srgbClr val="F6FDE9"/>
                </a:solidFill>
              </a:rPr>
              <a:t>Ancient Greece—</a:t>
            </a:r>
            <a:br>
              <a:rPr lang="en-US" sz="3600" b="1" dirty="0">
                <a:solidFill>
                  <a:srgbClr val="F6FDE9"/>
                </a:solidFill>
              </a:rPr>
            </a:br>
            <a:r>
              <a:rPr lang="en-US" sz="3600" b="1" dirty="0">
                <a:solidFill>
                  <a:srgbClr val="F6FDE9"/>
                </a:solidFill>
              </a:rPr>
              <a:t>The Age of Critical Thought</a:t>
            </a:r>
          </a:p>
          <a:p>
            <a:pPr lvl="1">
              <a:lnSpc>
                <a:spcPct val="80000"/>
              </a:lnSpc>
              <a:spcBef>
                <a:spcPct val="30000"/>
              </a:spcBef>
              <a:buFont typeface="Wingdings" pitchFamily="2" charset="2"/>
              <a:buChar char="§"/>
            </a:pPr>
            <a:r>
              <a:rPr lang="en-US" sz="3600" b="1" dirty="0">
                <a:solidFill>
                  <a:srgbClr val="FFE3FF"/>
                </a:solidFill>
              </a:rPr>
              <a:t>Focused on philosophy </a:t>
            </a:r>
            <a:br>
              <a:rPr lang="en-US" sz="3600" b="1" dirty="0">
                <a:solidFill>
                  <a:srgbClr val="FFE3FF"/>
                </a:solidFill>
              </a:rPr>
            </a:br>
            <a:r>
              <a:rPr lang="en-US" sz="3600" b="1" dirty="0">
                <a:solidFill>
                  <a:srgbClr val="FFE3FF"/>
                </a:solidFill>
              </a:rPr>
              <a:t>and knowledge</a:t>
            </a:r>
          </a:p>
          <a:p>
            <a:pPr lvl="1">
              <a:lnSpc>
                <a:spcPct val="80000"/>
              </a:lnSpc>
              <a:spcBef>
                <a:spcPct val="30000"/>
              </a:spcBef>
              <a:buFont typeface="Wingdings" pitchFamily="2" charset="2"/>
              <a:buChar char="§"/>
            </a:pPr>
            <a:r>
              <a:rPr lang="en-US" sz="3600" b="1" dirty="0">
                <a:solidFill>
                  <a:srgbClr val="FFE3FF"/>
                </a:solidFill>
              </a:rPr>
              <a:t>Developed critical thinking, but no experimentation</a:t>
            </a:r>
          </a:p>
        </p:txBody>
      </p:sp>
      <p:sp>
        <p:nvSpPr>
          <p:cNvPr id="258053" name="Text Box 5"/>
          <p:cNvSpPr txBox="1">
            <a:spLocks noChangeArrowheads="1"/>
          </p:cNvSpPr>
          <p:nvPr/>
        </p:nvSpPr>
        <p:spPr bwMode="auto">
          <a:xfrm>
            <a:off x="1241425" y="927100"/>
            <a:ext cx="6677025" cy="762000"/>
          </a:xfrm>
          <a:prstGeom prst="rect">
            <a:avLst/>
          </a:prstGeom>
          <a:noFill/>
          <a:ln>
            <a:noFill/>
          </a:ln>
          <a:effectLst>
            <a:outerShdw dist="35921" dir="2700000" algn="ctr" rotWithShape="0">
              <a:srgbClr val="E5FFCB"/>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sz="4400" b="1">
                <a:solidFill>
                  <a:srgbClr val="660066"/>
                </a:solidFill>
              </a:rPr>
              <a:t>Influences on Chemistry</a:t>
            </a:r>
            <a:endParaRPr lang="en-US" sz="4400">
              <a:solidFill>
                <a:srgbClr val="660066"/>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8050">
                                            <p:txEl>
                                              <p:pRg st="0" end="0"/>
                                            </p:txEl>
                                          </p:spTgt>
                                        </p:tgtEl>
                                        <p:attrNameLst>
                                          <p:attrName>style.visibility</p:attrName>
                                        </p:attrNameLst>
                                      </p:cBhvr>
                                      <p:to>
                                        <p:strVal val="visible"/>
                                      </p:to>
                                    </p:set>
                                    <p:animEffect transition="in" filter="wipe(left)">
                                      <p:cBhvr>
                                        <p:cTn id="7" dur="500"/>
                                        <p:tgtEl>
                                          <p:spTgt spid="2580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8050">
                                            <p:txEl>
                                              <p:pRg st="1" end="1"/>
                                            </p:txEl>
                                          </p:spTgt>
                                        </p:tgtEl>
                                        <p:attrNameLst>
                                          <p:attrName>style.visibility</p:attrName>
                                        </p:attrNameLst>
                                      </p:cBhvr>
                                      <p:to>
                                        <p:strVal val="visible"/>
                                      </p:to>
                                    </p:set>
                                    <p:animEffect transition="in" filter="wipe(left)">
                                      <p:cBhvr>
                                        <p:cTn id="12" dur="500"/>
                                        <p:tgtEl>
                                          <p:spTgt spid="25805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8050">
                                            <p:txEl>
                                              <p:pRg st="2" end="2"/>
                                            </p:txEl>
                                          </p:spTgt>
                                        </p:tgtEl>
                                        <p:attrNameLst>
                                          <p:attrName>style.visibility</p:attrName>
                                        </p:attrNameLst>
                                      </p:cBhvr>
                                      <p:to>
                                        <p:strVal val="visible"/>
                                      </p:to>
                                    </p:set>
                                    <p:animEffect transition="in" filter="wipe(left)">
                                      <p:cBhvr>
                                        <p:cTn id="17" dur="500"/>
                                        <p:tgtEl>
                                          <p:spTgt spid="2580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0" grpId="0" uiExpand="1" build="p" bldLvl="3"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 Box 2"/>
          <p:cNvSpPr txBox="1">
            <a:spLocks noChangeArrowheads="1"/>
          </p:cNvSpPr>
          <p:nvPr/>
        </p:nvSpPr>
        <p:spPr bwMode="auto">
          <a:xfrm>
            <a:off x="914400" y="1828800"/>
            <a:ext cx="7315200"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292100" indent="-292100">
              <a:defRPr>
                <a:solidFill>
                  <a:schemeClr val="tx1"/>
                </a:solidFill>
                <a:latin typeface="Arial" pitchFamily="34" charset="0"/>
              </a:defRPr>
            </a:lvl1pPr>
            <a:lvl2pPr marL="908050" indent="-292100">
              <a:defRPr>
                <a:solidFill>
                  <a:schemeClr val="tx1"/>
                </a:solidFill>
                <a:latin typeface="Arial" pitchFamily="34" charset="0"/>
              </a:defRPr>
            </a:lvl2pPr>
            <a:lvl3pPr marL="1314450" indent="-292100">
              <a:defRPr>
                <a:solidFill>
                  <a:schemeClr val="tx1"/>
                </a:solidFill>
                <a:latin typeface="Arial" pitchFamily="34" charset="0"/>
              </a:defRPr>
            </a:lvl3pPr>
            <a:lvl4pPr marL="1901825">
              <a:defRPr>
                <a:solidFill>
                  <a:schemeClr val="tx1"/>
                </a:solidFill>
                <a:latin typeface="Arial" pitchFamily="34" charset="0"/>
              </a:defRPr>
            </a:lvl4pPr>
            <a:lvl5pPr marL="2016125">
              <a:defRPr>
                <a:solidFill>
                  <a:schemeClr val="tx1"/>
                </a:solidFill>
                <a:latin typeface="Arial" pitchFamily="34" charset="0"/>
              </a:defRPr>
            </a:lvl5pPr>
            <a:lvl6pPr marL="2473325" fontAlgn="base">
              <a:spcBef>
                <a:spcPct val="0"/>
              </a:spcBef>
              <a:spcAft>
                <a:spcPct val="0"/>
              </a:spcAft>
              <a:defRPr>
                <a:solidFill>
                  <a:schemeClr val="tx1"/>
                </a:solidFill>
                <a:latin typeface="Arial" pitchFamily="34" charset="0"/>
              </a:defRPr>
            </a:lvl6pPr>
            <a:lvl7pPr marL="2930525" fontAlgn="base">
              <a:spcBef>
                <a:spcPct val="0"/>
              </a:spcBef>
              <a:spcAft>
                <a:spcPct val="0"/>
              </a:spcAft>
              <a:defRPr>
                <a:solidFill>
                  <a:schemeClr val="tx1"/>
                </a:solidFill>
                <a:latin typeface="Arial" pitchFamily="34" charset="0"/>
              </a:defRPr>
            </a:lvl7pPr>
            <a:lvl8pPr marL="3387725" fontAlgn="base">
              <a:spcBef>
                <a:spcPct val="0"/>
              </a:spcBef>
              <a:spcAft>
                <a:spcPct val="0"/>
              </a:spcAft>
              <a:defRPr>
                <a:solidFill>
                  <a:schemeClr val="tx1"/>
                </a:solidFill>
                <a:latin typeface="Arial" pitchFamily="34" charset="0"/>
              </a:defRPr>
            </a:lvl8pPr>
            <a:lvl9pPr marL="3844925" fontAlgn="base">
              <a:spcBef>
                <a:spcPct val="0"/>
              </a:spcBef>
              <a:spcAft>
                <a:spcPct val="0"/>
              </a:spcAft>
              <a:defRPr>
                <a:solidFill>
                  <a:schemeClr val="tx1"/>
                </a:solidFill>
                <a:latin typeface="Arial" pitchFamily="34" charset="0"/>
              </a:defRPr>
            </a:lvl9pPr>
          </a:lstStyle>
          <a:p>
            <a:pPr>
              <a:lnSpc>
                <a:spcPct val="80000"/>
              </a:lnSpc>
              <a:spcBef>
                <a:spcPct val="30000"/>
              </a:spcBef>
              <a:buFontTx/>
              <a:buChar char="•"/>
            </a:pPr>
            <a:r>
              <a:rPr lang="en-US" sz="3600" b="1" dirty="0">
                <a:solidFill>
                  <a:srgbClr val="F6FDE9"/>
                </a:solidFill>
              </a:rPr>
              <a:t>Ancient Greece—</a:t>
            </a:r>
            <a:br>
              <a:rPr lang="en-US" sz="3600" b="1" dirty="0">
                <a:solidFill>
                  <a:srgbClr val="F6FDE9"/>
                </a:solidFill>
              </a:rPr>
            </a:br>
            <a:r>
              <a:rPr lang="en-US" sz="3600" b="1" dirty="0">
                <a:solidFill>
                  <a:srgbClr val="F6FDE9"/>
                </a:solidFill>
              </a:rPr>
              <a:t>The Age of Critical Thought</a:t>
            </a:r>
          </a:p>
          <a:p>
            <a:pPr lvl="1">
              <a:lnSpc>
                <a:spcPct val="80000"/>
              </a:lnSpc>
              <a:spcBef>
                <a:spcPct val="30000"/>
              </a:spcBef>
              <a:buFont typeface="Wingdings" pitchFamily="2" charset="2"/>
              <a:buChar char="§"/>
            </a:pPr>
            <a:r>
              <a:rPr lang="en-US" sz="3600" b="1" dirty="0">
                <a:solidFill>
                  <a:srgbClr val="FFE3FF"/>
                </a:solidFill>
              </a:rPr>
              <a:t>Stagnated science for centuries</a:t>
            </a:r>
          </a:p>
          <a:p>
            <a:pPr lvl="1">
              <a:lnSpc>
                <a:spcPct val="80000"/>
              </a:lnSpc>
              <a:spcBef>
                <a:spcPct val="30000"/>
              </a:spcBef>
              <a:buFont typeface="Wingdings" pitchFamily="2" charset="2"/>
              <a:buChar char="§"/>
            </a:pPr>
            <a:r>
              <a:rPr lang="en-US" sz="3600" b="1" dirty="0">
                <a:solidFill>
                  <a:srgbClr val="FFE3FF"/>
                </a:solidFill>
              </a:rPr>
              <a:t>Four elements</a:t>
            </a:r>
            <a:r>
              <a:rPr lang="en-US" sz="3600" b="1" dirty="0">
                <a:solidFill>
                  <a:srgbClr val="FFE3FF"/>
                </a:solidFill>
                <a:cs typeface="Arial" pitchFamily="34" charset="0"/>
              </a:rPr>
              <a:t>—</a:t>
            </a:r>
            <a:r>
              <a:rPr lang="en-US" sz="3600" b="1" dirty="0">
                <a:solidFill>
                  <a:srgbClr val="FFE3FF"/>
                </a:solidFill>
              </a:rPr>
              <a:t>earth, wind, fire, water</a:t>
            </a:r>
          </a:p>
        </p:txBody>
      </p:sp>
      <p:sp>
        <p:nvSpPr>
          <p:cNvPr id="259076" name="Text Box 4"/>
          <p:cNvSpPr txBox="1">
            <a:spLocks noChangeArrowheads="1"/>
          </p:cNvSpPr>
          <p:nvPr/>
        </p:nvSpPr>
        <p:spPr bwMode="auto">
          <a:xfrm>
            <a:off x="1241425" y="927100"/>
            <a:ext cx="6677025" cy="762000"/>
          </a:xfrm>
          <a:prstGeom prst="rect">
            <a:avLst/>
          </a:prstGeom>
          <a:noFill/>
          <a:ln>
            <a:noFill/>
          </a:ln>
          <a:effectLst>
            <a:outerShdw dist="35921" dir="2700000" algn="ctr" rotWithShape="0">
              <a:srgbClr val="E5FFCB"/>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sz="4400" b="1">
                <a:solidFill>
                  <a:srgbClr val="660066"/>
                </a:solidFill>
              </a:rPr>
              <a:t>Influences on Chemistry</a:t>
            </a:r>
            <a:endParaRPr lang="en-US" sz="4400">
              <a:solidFill>
                <a:srgbClr val="660066"/>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9074">
                                            <p:txEl>
                                              <p:pRg st="1" end="1"/>
                                            </p:txEl>
                                          </p:spTgt>
                                        </p:tgtEl>
                                        <p:attrNameLst>
                                          <p:attrName>style.visibility</p:attrName>
                                        </p:attrNameLst>
                                      </p:cBhvr>
                                      <p:to>
                                        <p:strVal val="visible"/>
                                      </p:to>
                                    </p:set>
                                    <p:animEffect transition="in" filter="wipe(left)">
                                      <p:cBhvr>
                                        <p:cTn id="7" dur="500"/>
                                        <p:tgtEl>
                                          <p:spTgt spid="25907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9074">
                                            <p:txEl>
                                              <p:pRg st="2" end="2"/>
                                            </p:txEl>
                                          </p:spTgt>
                                        </p:tgtEl>
                                        <p:attrNameLst>
                                          <p:attrName>style.visibility</p:attrName>
                                        </p:attrNameLst>
                                      </p:cBhvr>
                                      <p:to>
                                        <p:strVal val="visible"/>
                                      </p:to>
                                    </p:set>
                                    <p:animEffect transition="in" filter="wipe(left)">
                                      <p:cBhvr>
                                        <p:cTn id="12" dur="500"/>
                                        <p:tgtEl>
                                          <p:spTgt spid="2590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uiExpand="1" build="p" bldLvl="3"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ext Box 2"/>
          <p:cNvSpPr txBox="1">
            <a:spLocks noChangeArrowheads="1"/>
          </p:cNvSpPr>
          <p:nvPr/>
        </p:nvSpPr>
        <p:spPr bwMode="auto">
          <a:xfrm>
            <a:off x="914400" y="1828800"/>
            <a:ext cx="7315200"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292100" indent="-292100">
              <a:defRPr>
                <a:solidFill>
                  <a:schemeClr val="tx1"/>
                </a:solidFill>
                <a:latin typeface="Arial" pitchFamily="34" charset="0"/>
              </a:defRPr>
            </a:lvl1pPr>
            <a:lvl2pPr marL="908050" indent="-292100">
              <a:defRPr>
                <a:solidFill>
                  <a:schemeClr val="tx1"/>
                </a:solidFill>
                <a:latin typeface="Arial" pitchFamily="34" charset="0"/>
              </a:defRPr>
            </a:lvl2pPr>
            <a:lvl3pPr marL="1314450" indent="-292100">
              <a:defRPr>
                <a:solidFill>
                  <a:schemeClr val="tx1"/>
                </a:solidFill>
                <a:latin typeface="Arial" pitchFamily="34" charset="0"/>
              </a:defRPr>
            </a:lvl3pPr>
            <a:lvl4pPr marL="1901825">
              <a:defRPr>
                <a:solidFill>
                  <a:schemeClr val="tx1"/>
                </a:solidFill>
                <a:latin typeface="Arial" pitchFamily="34" charset="0"/>
              </a:defRPr>
            </a:lvl4pPr>
            <a:lvl5pPr marL="2016125">
              <a:defRPr>
                <a:solidFill>
                  <a:schemeClr val="tx1"/>
                </a:solidFill>
                <a:latin typeface="Arial" pitchFamily="34" charset="0"/>
              </a:defRPr>
            </a:lvl5pPr>
            <a:lvl6pPr marL="2473325" fontAlgn="base">
              <a:spcBef>
                <a:spcPct val="0"/>
              </a:spcBef>
              <a:spcAft>
                <a:spcPct val="0"/>
              </a:spcAft>
              <a:defRPr>
                <a:solidFill>
                  <a:schemeClr val="tx1"/>
                </a:solidFill>
                <a:latin typeface="Arial" pitchFamily="34" charset="0"/>
              </a:defRPr>
            </a:lvl6pPr>
            <a:lvl7pPr marL="2930525" fontAlgn="base">
              <a:spcBef>
                <a:spcPct val="0"/>
              </a:spcBef>
              <a:spcAft>
                <a:spcPct val="0"/>
              </a:spcAft>
              <a:defRPr>
                <a:solidFill>
                  <a:schemeClr val="tx1"/>
                </a:solidFill>
                <a:latin typeface="Arial" pitchFamily="34" charset="0"/>
              </a:defRPr>
            </a:lvl7pPr>
            <a:lvl8pPr marL="3387725" fontAlgn="base">
              <a:spcBef>
                <a:spcPct val="0"/>
              </a:spcBef>
              <a:spcAft>
                <a:spcPct val="0"/>
              </a:spcAft>
              <a:defRPr>
                <a:solidFill>
                  <a:schemeClr val="tx1"/>
                </a:solidFill>
                <a:latin typeface="Arial" pitchFamily="34" charset="0"/>
              </a:defRPr>
            </a:lvl8pPr>
            <a:lvl9pPr marL="3844925" fontAlgn="base">
              <a:spcBef>
                <a:spcPct val="0"/>
              </a:spcBef>
              <a:spcAft>
                <a:spcPct val="0"/>
              </a:spcAft>
              <a:defRPr>
                <a:solidFill>
                  <a:schemeClr val="tx1"/>
                </a:solidFill>
                <a:latin typeface="Arial" pitchFamily="34" charset="0"/>
              </a:defRPr>
            </a:lvl9pPr>
          </a:lstStyle>
          <a:p>
            <a:pPr>
              <a:lnSpc>
                <a:spcPct val="80000"/>
              </a:lnSpc>
              <a:spcBef>
                <a:spcPct val="30000"/>
              </a:spcBef>
              <a:buFontTx/>
              <a:buChar char="•"/>
            </a:pPr>
            <a:r>
              <a:rPr lang="en-US" sz="3600" b="1">
                <a:solidFill>
                  <a:srgbClr val="F6FDE9"/>
                </a:solidFill>
              </a:rPr>
              <a:t>The Alchemists</a:t>
            </a:r>
            <a:r>
              <a:rPr lang="en-US" sz="3600" b="1">
                <a:solidFill>
                  <a:srgbClr val="F6FDE9"/>
                </a:solidFill>
                <a:cs typeface="Arial" pitchFamily="34" charset="0"/>
              </a:rPr>
              <a:t>—</a:t>
            </a:r>
            <a:r>
              <a:rPr lang="en-US" sz="3600" b="1">
                <a:solidFill>
                  <a:srgbClr val="F6FDE9"/>
                </a:solidFill>
              </a:rPr>
              <a:t>The Age </a:t>
            </a:r>
            <a:br>
              <a:rPr lang="en-US" sz="3600" b="1">
                <a:solidFill>
                  <a:srgbClr val="F6FDE9"/>
                </a:solidFill>
              </a:rPr>
            </a:br>
            <a:r>
              <a:rPr lang="en-US" sz="3600" b="1">
                <a:solidFill>
                  <a:srgbClr val="F6FDE9"/>
                </a:solidFill>
              </a:rPr>
              <a:t>of Applied Experimentation</a:t>
            </a:r>
          </a:p>
          <a:p>
            <a:pPr lvl="1">
              <a:lnSpc>
                <a:spcPct val="80000"/>
              </a:lnSpc>
              <a:spcBef>
                <a:spcPct val="30000"/>
              </a:spcBef>
              <a:buFont typeface="Wingdings" pitchFamily="2" charset="2"/>
              <a:buChar char="§"/>
            </a:pPr>
            <a:r>
              <a:rPr lang="en-US" sz="3600" b="1">
                <a:solidFill>
                  <a:srgbClr val="FFE3FF"/>
                </a:solidFill>
              </a:rPr>
              <a:t>Focused on experimentation</a:t>
            </a:r>
          </a:p>
          <a:p>
            <a:pPr lvl="1">
              <a:lnSpc>
                <a:spcPct val="80000"/>
              </a:lnSpc>
              <a:spcBef>
                <a:spcPct val="30000"/>
              </a:spcBef>
              <a:buFont typeface="Wingdings" pitchFamily="2" charset="2"/>
              <a:buChar char="§"/>
            </a:pPr>
            <a:r>
              <a:rPr lang="en-US" sz="3600" b="1">
                <a:solidFill>
                  <a:srgbClr val="FFE3FF"/>
                </a:solidFill>
              </a:rPr>
              <a:t>Developed sublimation, precipitation, distillation, and crystallization</a:t>
            </a:r>
          </a:p>
        </p:txBody>
      </p:sp>
      <p:sp>
        <p:nvSpPr>
          <p:cNvPr id="260100" name="Text Box 4"/>
          <p:cNvSpPr txBox="1">
            <a:spLocks noChangeArrowheads="1"/>
          </p:cNvSpPr>
          <p:nvPr/>
        </p:nvSpPr>
        <p:spPr bwMode="auto">
          <a:xfrm>
            <a:off x="1241425" y="927100"/>
            <a:ext cx="6677025" cy="762000"/>
          </a:xfrm>
          <a:prstGeom prst="rect">
            <a:avLst/>
          </a:prstGeom>
          <a:noFill/>
          <a:ln>
            <a:noFill/>
          </a:ln>
          <a:effectLst>
            <a:outerShdw dist="35921" dir="2700000" algn="ctr" rotWithShape="0">
              <a:srgbClr val="E5FFCB"/>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sz="4400" b="1">
                <a:solidFill>
                  <a:srgbClr val="660066"/>
                </a:solidFill>
              </a:rPr>
              <a:t>Influences on Chemistry</a:t>
            </a:r>
            <a:endParaRPr lang="en-US" sz="4400">
              <a:solidFill>
                <a:srgbClr val="660066"/>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0098">
                                            <p:txEl>
                                              <p:pRg st="0" end="0"/>
                                            </p:txEl>
                                          </p:spTgt>
                                        </p:tgtEl>
                                        <p:attrNameLst>
                                          <p:attrName>style.visibility</p:attrName>
                                        </p:attrNameLst>
                                      </p:cBhvr>
                                      <p:to>
                                        <p:strVal val="visible"/>
                                      </p:to>
                                    </p:set>
                                    <p:animEffect transition="in" filter="wipe(left)">
                                      <p:cBhvr>
                                        <p:cTn id="7" dur="500"/>
                                        <p:tgtEl>
                                          <p:spTgt spid="2600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0098">
                                            <p:txEl>
                                              <p:pRg st="1" end="1"/>
                                            </p:txEl>
                                          </p:spTgt>
                                        </p:tgtEl>
                                        <p:attrNameLst>
                                          <p:attrName>style.visibility</p:attrName>
                                        </p:attrNameLst>
                                      </p:cBhvr>
                                      <p:to>
                                        <p:strVal val="visible"/>
                                      </p:to>
                                    </p:set>
                                    <p:animEffect transition="in" filter="wipe(left)">
                                      <p:cBhvr>
                                        <p:cTn id="12" dur="500"/>
                                        <p:tgtEl>
                                          <p:spTgt spid="26009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0098">
                                            <p:txEl>
                                              <p:pRg st="2" end="2"/>
                                            </p:txEl>
                                          </p:spTgt>
                                        </p:tgtEl>
                                        <p:attrNameLst>
                                          <p:attrName>style.visibility</p:attrName>
                                        </p:attrNameLst>
                                      </p:cBhvr>
                                      <p:to>
                                        <p:strVal val="visible"/>
                                      </p:to>
                                    </p:set>
                                    <p:animEffect transition="in" filter="wipe(left)">
                                      <p:cBhvr>
                                        <p:cTn id="17" dur="500"/>
                                        <p:tgtEl>
                                          <p:spTgt spid="2600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8" grpId="0" uiExpand="1" build="p" bldLvl="3"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ext Box 2"/>
          <p:cNvSpPr txBox="1">
            <a:spLocks noChangeArrowheads="1"/>
          </p:cNvSpPr>
          <p:nvPr/>
        </p:nvSpPr>
        <p:spPr bwMode="auto">
          <a:xfrm>
            <a:off x="914400" y="1828800"/>
            <a:ext cx="7577138" cy="35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292100" indent="-292100">
              <a:defRPr>
                <a:solidFill>
                  <a:schemeClr val="tx1"/>
                </a:solidFill>
                <a:latin typeface="Arial" pitchFamily="34" charset="0"/>
              </a:defRPr>
            </a:lvl1pPr>
            <a:lvl2pPr marL="908050" indent="-292100">
              <a:defRPr>
                <a:solidFill>
                  <a:schemeClr val="tx1"/>
                </a:solidFill>
                <a:latin typeface="Arial" pitchFamily="34" charset="0"/>
              </a:defRPr>
            </a:lvl2pPr>
            <a:lvl3pPr marL="1314450" indent="-292100">
              <a:defRPr>
                <a:solidFill>
                  <a:schemeClr val="tx1"/>
                </a:solidFill>
                <a:latin typeface="Arial" pitchFamily="34" charset="0"/>
              </a:defRPr>
            </a:lvl3pPr>
            <a:lvl4pPr marL="1901825">
              <a:defRPr>
                <a:solidFill>
                  <a:schemeClr val="tx1"/>
                </a:solidFill>
                <a:latin typeface="Arial" pitchFamily="34" charset="0"/>
              </a:defRPr>
            </a:lvl4pPr>
            <a:lvl5pPr marL="2016125">
              <a:defRPr>
                <a:solidFill>
                  <a:schemeClr val="tx1"/>
                </a:solidFill>
                <a:latin typeface="Arial" pitchFamily="34" charset="0"/>
              </a:defRPr>
            </a:lvl5pPr>
            <a:lvl6pPr marL="2473325" fontAlgn="base">
              <a:spcBef>
                <a:spcPct val="0"/>
              </a:spcBef>
              <a:spcAft>
                <a:spcPct val="0"/>
              </a:spcAft>
              <a:defRPr>
                <a:solidFill>
                  <a:schemeClr val="tx1"/>
                </a:solidFill>
                <a:latin typeface="Arial" pitchFamily="34" charset="0"/>
              </a:defRPr>
            </a:lvl6pPr>
            <a:lvl7pPr marL="2930525" fontAlgn="base">
              <a:spcBef>
                <a:spcPct val="0"/>
              </a:spcBef>
              <a:spcAft>
                <a:spcPct val="0"/>
              </a:spcAft>
              <a:defRPr>
                <a:solidFill>
                  <a:schemeClr val="tx1"/>
                </a:solidFill>
                <a:latin typeface="Arial" pitchFamily="34" charset="0"/>
              </a:defRPr>
            </a:lvl7pPr>
            <a:lvl8pPr marL="3387725" fontAlgn="base">
              <a:spcBef>
                <a:spcPct val="0"/>
              </a:spcBef>
              <a:spcAft>
                <a:spcPct val="0"/>
              </a:spcAft>
              <a:defRPr>
                <a:solidFill>
                  <a:schemeClr val="tx1"/>
                </a:solidFill>
                <a:latin typeface="Arial" pitchFamily="34" charset="0"/>
              </a:defRPr>
            </a:lvl8pPr>
            <a:lvl9pPr marL="3844925" fontAlgn="base">
              <a:spcBef>
                <a:spcPct val="0"/>
              </a:spcBef>
              <a:spcAft>
                <a:spcPct val="0"/>
              </a:spcAft>
              <a:defRPr>
                <a:solidFill>
                  <a:schemeClr val="tx1"/>
                </a:solidFill>
                <a:latin typeface="Arial" pitchFamily="34" charset="0"/>
              </a:defRPr>
            </a:lvl9pPr>
          </a:lstStyle>
          <a:p>
            <a:pPr>
              <a:lnSpc>
                <a:spcPct val="80000"/>
              </a:lnSpc>
              <a:spcBef>
                <a:spcPct val="30000"/>
              </a:spcBef>
              <a:buFontTx/>
              <a:buChar char="•"/>
            </a:pPr>
            <a:r>
              <a:rPr lang="en-US" sz="3600" b="1">
                <a:solidFill>
                  <a:srgbClr val="F6FDE9"/>
                </a:solidFill>
              </a:rPr>
              <a:t>The Alchemists</a:t>
            </a:r>
            <a:r>
              <a:rPr lang="en-US" sz="3600" b="1">
                <a:solidFill>
                  <a:srgbClr val="F6FDE9"/>
                </a:solidFill>
                <a:cs typeface="Arial" pitchFamily="34" charset="0"/>
              </a:rPr>
              <a:t>—</a:t>
            </a:r>
            <a:r>
              <a:rPr lang="en-US" sz="3600" b="1">
                <a:solidFill>
                  <a:srgbClr val="F6FDE9"/>
                </a:solidFill>
              </a:rPr>
              <a:t>The Age </a:t>
            </a:r>
            <a:br>
              <a:rPr lang="en-US" sz="3600" b="1">
                <a:solidFill>
                  <a:srgbClr val="F6FDE9"/>
                </a:solidFill>
              </a:rPr>
            </a:br>
            <a:r>
              <a:rPr lang="en-US" sz="3600" b="1">
                <a:solidFill>
                  <a:srgbClr val="F6FDE9"/>
                </a:solidFill>
              </a:rPr>
              <a:t>of Applied Experimentation</a:t>
            </a:r>
          </a:p>
          <a:p>
            <a:pPr lvl="1">
              <a:lnSpc>
                <a:spcPct val="80000"/>
              </a:lnSpc>
              <a:spcBef>
                <a:spcPct val="30000"/>
              </a:spcBef>
              <a:buFont typeface="Wingdings" pitchFamily="2" charset="2"/>
              <a:buChar char="§"/>
            </a:pPr>
            <a:r>
              <a:rPr lang="en-US" sz="3600" b="1">
                <a:solidFill>
                  <a:srgbClr val="FFE3FF"/>
                </a:solidFill>
              </a:rPr>
              <a:t>“transmutation”</a:t>
            </a:r>
            <a:r>
              <a:rPr lang="en-US" sz="3600" b="1">
                <a:solidFill>
                  <a:srgbClr val="FFE3FF"/>
                </a:solidFill>
                <a:cs typeface="Arial" pitchFamily="34" charset="0"/>
              </a:rPr>
              <a:t>—</a:t>
            </a:r>
            <a:br>
              <a:rPr lang="en-US" sz="3600" b="1">
                <a:solidFill>
                  <a:srgbClr val="FFE3FF"/>
                </a:solidFill>
                <a:cs typeface="Arial" pitchFamily="34" charset="0"/>
              </a:rPr>
            </a:br>
            <a:r>
              <a:rPr lang="en-US" sz="3600" b="1">
                <a:solidFill>
                  <a:srgbClr val="FFE3FF"/>
                </a:solidFill>
              </a:rPr>
              <a:t>tried to change elements (lead into gold)</a:t>
            </a:r>
          </a:p>
          <a:p>
            <a:pPr lvl="1">
              <a:lnSpc>
                <a:spcPct val="80000"/>
              </a:lnSpc>
              <a:spcBef>
                <a:spcPct val="30000"/>
              </a:spcBef>
              <a:buFont typeface="Wingdings" pitchFamily="2" charset="2"/>
              <a:buChar char="§"/>
            </a:pPr>
            <a:r>
              <a:rPr lang="en-US" sz="3600" b="1">
                <a:solidFill>
                  <a:srgbClr val="FFE3FF"/>
                </a:solidFill>
              </a:rPr>
              <a:t>Paracelsus</a:t>
            </a:r>
            <a:r>
              <a:rPr lang="en-US" sz="3600" b="1">
                <a:solidFill>
                  <a:srgbClr val="FFE3FF"/>
                </a:solidFill>
                <a:cs typeface="Arial" pitchFamily="34" charset="0"/>
              </a:rPr>
              <a:t>—</a:t>
            </a:r>
            <a:r>
              <a:rPr lang="en-US" sz="3600" b="1">
                <a:solidFill>
                  <a:srgbClr val="FFE3FF"/>
                </a:solidFill>
              </a:rPr>
              <a:t>started pharmacology</a:t>
            </a:r>
          </a:p>
        </p:txBody>
      </p:sp>
      <p:sp>
        <p:nvSpPr>
          <p:cNvPr id="261124" name="Text Box 4"/>
          <p:cNvSpPr txBox="1">
            <a:spLocks noChangeArrowheads="1"/>
          </p:cNvSpPr>
          <p:nvPr/>
        </p:nvSpPr>
        <p:spPr bwMode="auto">
          <a:xfrm>
            <a:off x="981075" y="927100"/>
            <a:ext cx="7197725" cy="762000"/>
          </a:xfrm>
          <a:prstGeom prst="rect">
            <a:avLst/>
          </a:prstGeom>
          <a:noFill/>
          <a:ln>
            <a:noFill/>
          </a:ln>
          <a:effectLst>
            <a:outerShdw dist="35921" dir="2700000" algn="ctr" rotWithShape="0">
              <a:srgbClr val="E5FFCB"/>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sz="4400" b="1">
                <a:solidFill>
                  <a:srgbClr val="660066"/>
                </a:solidFill>
              </a:rPr>
              <a:t>Influences on Chemistry</a:t>
            </a:r>
            <a:endParaRPr lang="en-US" sz="4400">
              <a:solidFill>
                <a:srgbClr val="660066"/>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1122">
                                            <p:txEl>
                                              <p:pRg st="1" end="1"/>
                                            </p:txEl>
                                          </p:spTgt>
                                        </p:tgtEl>
                                        <p:attrNameLst>
                                          <p:attrName>style.visibility</p:attrName>
                                        </p:attrNameLst>
                                      </p:cBhvr>
                                      <p:to>
                                        <p:strVal val="visible"/>
                                      </p:to>
                                    </p:set>
                                    <p:animEffect transition="in" filter="wipe(left)">
                                      <p:cBhvr>
                                        <p:cTn id="7" dur="500"/>
                                        <p:tgtEl>
                                          <p:spTgt spid="26112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1122">
                                            <p:txEl>
                                              <p:pRg st="2" end="2"/>
                                            </p:txEl>
                                          </p:spTgt>
                                        </p:tgtEl>
                                        <p:attrNameLst>
                                          <p:attrName>style.visibility</p:attrName>
                                        </p:attrNameLst>
                                      </p:cBhvr>
                                      <p:to>
                                        <p:strVal val="visible"/>
                                      </p:to>
                                    </p:set>
                                    <p:animEffect transition="in" filter="wipe(left)">
                                      <p:cBhvr>
                                        <p:cTn id="12" dur="500"/>
                                        <p:tgtEl>
                                          <p:spTgt spid="2611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2" grpId="0" uiExpand="1" build="p" bldLvl="3"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ext Box 2"/>
          <p:cNvSpPr txBox="1">
            <a:spLocks noChangeArrowheads="1"/>
          </p:cNvSpPr>
          <p:nvPr/>
        </p:nvSpPr>
        <p:spPr bwMode="auto">
          <a:xfrm>
            <a:off x="914400" y="1828800"/>
            <a:ext cx="7315200" cy="35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292100" indent="-292100">
              <a:defRPr>
                <a:solidFill>
                  <a:schemeClr val="tx1"/>
                </a:solidFill>
                <a:latin typeface="Arial" pitchFamily="34" charset="0"/>
              </a:defRPr>
            </a:lvl1pPr>
            <a:lvl2pPr marL="908050" indent="-292100">
              <a:defRPr>
                <a:solidFill>
                  <a:schemeClr val="tx1"/>
                </a:solidFill>
                <a:latin typeface="Arial" pitchFamily="34" charset="0"/>
              </a:defRPr>
            </a:lvl2pPr>
            <a:lvl3pPr marL="1314450" indent="-292100">
              <a:defRPr>
                <a:solidFill>
                  <a:schemeClr val="tx1"/>
                </a:solidFill>
                <a:latin typeface="Arial" pitchFamily="34" charset="0"/>
              </a:defRPr>
            </a:lvl3pPr>
            <a:lvl4pPr marL="1901825">
              <a:defRPr>
                <a:solidFill>
                  <a:schemeClr val="tx1"/>
                </a:solidFill>
                <a:latin typeface="Arial" pitchFamily="34" charset="0"/>
              </a:defRPr>
            </a:lvl4pPr>
            <a:lvl5pPr marL="2016125">
              <a:defRPr>
                <a:solidFill>
                  <a:schemeClr val="tx1"/>
                </a:solidFill>
                <a:latin typeface="Arial" pitchFamily="34" charset="0"/>
              </a:defRPr>
            </a:lvl5pPr>
            <a:lvl6pPr marL="2473325" fontAlgn="base">
              <a:spcBef>
                <a:spcPct val="0"/>
              </a:spcBef>
              <a:spcAft>
                <a:spcPct val="0"/>
              </a:spcAft>
              <a:defRPr>
                <a:solidFill>
                  <a:schemeClr val="tx1"/>
                </a:solidFill>
                <a:latin typeface="Arial" pitchFamily="34" charset="0"/>
              </a:defRPr>
            </a:lvl6pPr>
            <a:lvl7pPr marL="2930525" fontAlgn="base">
              <a:spcBef>
                <a:spcPct val="0"/>
              </a:spcBef>
              <a:spcAft>
                <a:spcPct val="0"/>
              </a:spcAft>
              <a:defRPr>
                <a:solidFill>
                  <a:schemeClr val="tx1"/>
                </a:solidFill>
                <a:latin typeface="Arial" pitchFamily="34" charset="0"/>
              </a:defRPr>
            </a:lvl7pPr>
            <a:lvl8pPr marL="3387725" fontAlgn="base">
              <a:spcBef>
                <a:spcPct val="0"/>
              </a:spcBef>
              <a:spcAft>
                <a:spcPct val="0"/>
              </a:spcAft>
              <a:defRPr>
                <a:solidFill>
                  <a:schemeClr val="tx1"/>
                </a:solidFill>
                <a:latin typeface="Arial" pitchFamily="34" charset="0"/>
              </a:defRPr>
            </a:lvl8pPr>
            <a:lvl9pPr marL="3844925" fontAlgn="base">
              <a:spcBef>
                <a:spcPct val="0"/>
              </a:spcBef>
              <a:spcAft>
                <a:spcPct val="0"/>
              </a:spcAft>
              <a:defRPr>
                <a:solidFill>
                  <a:schemeClr val="tx1"/>
                </a:solidFill>
                <a:latin typeface="Arial" pitchFamily="34" charset="0"/>
              </a:defRPr>
            </a:lvl9pPr>
          </a:lstStyle>
          <a:p>
            <a:pPr>
              <a:lnSpc>
                <a:spcPct val="80000"/>
              </a:lnSpc>
              <a:spcBef>
                <a:spcPct val="30000"/>
              </a:spcBef>
              <a:buFontTx/>
              <a:buChar char="•"/>
            </a:pPr>
            <a:r>
              <a:rPr lang="en-US" sz="3600" b="1">
                <a:solidFill>
                  <a:srgbClr val="F6FDE9"/>
                </a:solidFill>
              </a:rPr>
              <a:t>The Transition</a:t>
            </a:r>
            <a:r>
              <a:rPr lang="en-US" sz="3600" b="1">
                <a:solidFill>
                  <a:srgbClr val="F6FDE9"/>
                </a:solidFill>
                <a:cs typeface="Arial" pitchFamily="34" charset="0"/>
              </a:rPr>
              <a:t>—</a:t>
            </a:r>
            <a:br>
              <a:rPr lang="en-US" sz="3600" b="1">
                <a:solidFill>
                  <a:srgbClr val="F6FDE9"/>
                </a:solidFill>
                <a:cs typeface="Arial" pitchFamily="34" charset="0"/>
              </a:rPr>
            </a:br>
            <a:r>
              <a:rPr lang="en-US" sz="3600" b="1">
                <a:solidFill>
                  <a:srgbClr val="F6FDE9"/>
                </a:solidFill>
              </a:rPr>
              <a:t>The Rise of Modern Chemistry</a:t>
            </a:r>
          </a:p>
          <a:p>
            <a:pPr lvl="1">
              <a:lnSpc>
                <a:spcPct val="80000"/>
              </a:lnSpc>
              <a:spcBef>
                <a:spcPct val="30000"/>
              </a:spcBef>
              <a:buFont typeface="Wingdings" pitchFamily="2" charset="2"/>
              <a:buChar char="§"/>
            </a:pPr>
            <a:r>
              <a:rPr lang="en-US" sz="3600" b="1">
                <a:solidFill>
                  <a:srgbClr val="FFE3FF"/>
                </a:solidFill>
              </a:rPr>
              <a:t>Questioned Greek “truths” following the Reformation</a:t>
            </a:r>
          </a:p>
          <a:p>
            <a:pPr lvl="1">
              <a:lnSpc>
                <a:spcPct val="80000"/>
              </a:lnSpc>
              <a:spcBef>
                <a:spcPct val="30000"/>
              </a:spcBef>
              <a:buFont typeface="Wingdings" pitchFamily="2" charset="2"/>
              <a:buChar char="§"/>
            </a:pPr>
            <a:r>
              <a:rPr lang="en-US" sz="3600" b="1">
                <a:solidFill>
                  <a:srgbClr val="FFE3FF"/>
                </a:solidFill>
              </a:rPr>
              <a:t>Boyle</a:t>
            </a:r>
            <a:r>
              <a:rPr lang="en-US" sz="3600" b="1">
                <a:solidFill>
                  <a:srgbClr val="FFE3FF"/>
                </a:solidFill>
                <a:cs typeface="Arial" pitchFamily="34" charset="0"/>
              </a:rPr>
              <a:t>—</a:t>
            </a:r>
            <a:r>
              <a:rPr lang="en-US" sz="3600" b="1">
                <a:solidFill>
                  <a:srgbClr val="FFE3FF"/>
                </a:solidFill>
              </a:rPr>
              <a:t>shattered tradition by proposing a new definition of elements</a:t>
            </a:r>
          </a:p>
        </p:txBody>
      </p:sp>
      <p:sp>
        <p:nvSpPr>
          <p:cNvPr id="262147" name="Text Box 3"/>
          <p:cNvSpPr txBox="1">
            <a:spLocks noChangeArrowheads="1"/>
          </p:cNvSpPr>
          <p:nvPr/>
        </p:nvSpPr>
        <p:spPr bwMode="auto">
          <a:xfrm>
            <a:off x="981075" y="927100"/>
            <a:ext cx="7197725" cy="762000"/>
          </a:xfrm>
          <a:prstGeom prst="rect">
            <a:avLst/>
          </a:prstGeom>
          <a:noFill/>
          <a:ln>
            <a:noFill/>
          </a:ln>
          <a:effectLst>
            <a:outerShdw dist="35921" dir="2700000" algn="ctr" rotWithShape="0">
              <a:srgbClr val="E5FFCB"/>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sz="4400" b="1">
                <a:solidFill>
                  <a:srgbClr val="660066"/>
                </a:solidFill>
              </a:rPr>
              <a:t>Influences on Chemistry</a:t>
            </a:r>
            <a:endParaRPr lang="en-US" sz="4400">
              <a:solidFill>
                <a:srgbClr val="660066"/>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2146">
                                            <p:txEl>
                                              <p:pRg st="0" end="0"/>
                                            </p:txEl>
                                          </p:spTgt>
                                        </p:tgtEl>
                                        <p:attrNameLst>
                                          <p:attrName>style.visibility</p:attrName>
                                        </p:attrNameLst>
                                      </p:cBhvr>
                                      <p:to>
                                        <p:strVal val="visible"/>
                                      </p:to>
                                    </p:set>
                                    <p:animEffect transition="in" filter="wipe(left)">
                                      <p:cBhvr>
                                        <p:cTn id="7" dur="500"/>
                                        <p:tgtEl>
                                          <p:spTgt spid="2621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2146">
                                            <p:txEl>
                                              <p:pRg st="1" end="1"/>
                                            </p:txEl>
                                          </p:spTgt>
                                        </p:tgtEl>
                                        <p:attrNameLst>
                                          <p:attrName>style.visibility</p:attrName>
                                        </p:attrNameLst>
                                      </p:cBhvr>
                                      <p:to>
                                        <p:strVal val="visible"/>
                                      </p:to>
                                    </p:set>
                                    <p:animEffect transition="in" filter="wipe(left)">
                                      <p:cBhvr>
                                        <p:cTn id="12" dur="500"/>
                                        <p:tgtEl>
                                          <p:spTgt spid="2621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2146">
                                            <p:txEl>
                                              <p:pRg st="2" end="2"/>
                                            </p:txEl>
                                          </p:spTgt>
                                        </p:tgtEl>
                                        <p:attrNameLst>
                                          <p:attrName>style.visibility</p:attrName>
                                        </p:attrNameLst>
                                      </p:cBhvr>
                                      <p:to>
                                        <p:strVal val="visible"/>
                                      </p:to>
                                    </p:set>
                                    <p:animEffect transition="in" filter="wipe(left)">
                                      <p:cBhvr>
                                        <p:cTn id="17" dur="500"/>
                                        <p:tgtEl>
                                          <p:spTgt spid="2621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6" grpId="0" build="p" bldLvl="3"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ext Box 2"/>
          <p:cNvSpPr txBox="1">
            <a:spLocks noChangeArrowheads="1"/>
          </p:cNvSpPr>
          <p:nvPr/>
        </p:nvSpPr>
        <p:spPr bwMode="auto">
          <a:xfrm>
            <a:off x="914400" y="1828800"/>
            <a:ext cx="73152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292100" indent="-292100">
              <a:defRPr>
                <a:solidFill>
                  <a:schemeClr val="tx1"/>
                </a:solidFill>
                <a:latin typeface="Arial" pitchFamily="34" charset="0"/>
              </a:defRPr>
            </a:lvl1pPr>
            <a:lvl2pPr marL="908050" indent="-292100">
              <a:defRPr>
                <a:solidFill>
                  <a:schemeClr val="tx1"/>
                </a:solidFill>
                <a:latin typeface="Arial" pitchFamily="34" charset="0"/>
              </a:defRPr>
            </a:lvl2pPr>
            <a:lvl3pPr marL="1314450" indent="-292100">
              <a:defRPr>
                <a:solidFill>
                  <a:schemeClr val="tx1"/>
                </a:solidFill>
                <a:latin typeface="Arial" pitchFamily="34" charset="0"/>
              </a:defRPr>
            </a:lvl3pPr>
            <a:lvl4pPr marL="1901825">
              <a:defRPr>
                <a:solidFill>
                  <a:schemeClr val="tx1"/>
                </a:solidFill>
                <a:latin typeface="Arial" pitchFamily="34" charset="0"/>
              </a:defRPr>
            </a:lvl4pPr>
            <a:lvl5pPr marL="2016125">
              <a:defRPr>
                <a:solidFill>
                  <a:schemeClr val="tx1"/>
                </a:solidFill>
                <a:latin typeface="Arial" pitchFamily="34" charset="0"/>
              </a:defRPr>
            </a:lvl5pPr>
            <a:lvl6pPr marL="2473325" fontAlgn="base">
              <a:spcBef>
                <a:spcPct val="0"/>
              </a:spcBef>
              <a:spcAft>
                <a:spcPct val="0"/>
              </a:spcAft>
              <a:defRPr>
                <a:solidFill>
                  <a:schemeClr val="tx1"/>
                </a:solidFill>
                <a:latin typeface="Arial" pitchFamily="34" charset="0"/>
              </a:defRPr>
            </a:lvl6pPr>
            <a:lvl7pPr marL="2930525" fontAlgn="base">
              <a:spcBef>
                <a:spcPct val="0"/>
              </a:spcBef>
              <a:spcAft>
                <a:spcPct val="0"/>
              </a:spcAft>
              <a:defRPr>
                <a:solidFill>
                  <a:schemeClr val="tx1"/>
                </a:solidFill>
                <a:latin typeface="Arial" pitchFamily="34" charset="0"/>
              </a:defRPr>
            </a:lvl7pPr>
            <a:lvl8pPr marL="3387725" fontAlgn="base">
              <a:spcBef>
                <a:spcPct val="0"/>
              </a:spcBef>
              <a:spcAft>
                <a:spcPct val="0"/>
              </a:spcAft>
              <a:defRPr>
                <a:solidFill>
                  <a:schemeClr val="tx1"/>
                </a:solidFill>
                <a:latin typeface="Arial" pitchFamily="34" charset="0"/>
              </a:defRPr>
            </a:lvl8pPr>
            <a:lvl9pPr marL="3844925" fontAlgn="base">
              <a:spcBef>
                <a:spcPct val="0"/>
              </a:spcBef>
              <a:spcAft>
                <a:spcPct val="0"/>
              </a:spcAft>
              <a:defRPr>
                <a:solidFill>
                  <a:schemeClr val="tx1"/>
                </a:solidFill>
                <a:latin typeface="Arial" pitchFamily="34" charset="0"/>
              </a:defRPr>
            </a:lvl9pPr>
          </a:lstStyle>
          <a:p>
            <a:pPr>
              <a:lnSpc>
                <a:spcPct val="80000"/>
              </a:lnSpc>
              <a:spcBef>
                <a:spcPct val="30000"/>
              </a:spcBef>
              <a:buFontTx/>
              <a:buChar char="•"/>
            </a:pPr>
            <a:r>
              <a:rPr lang="en-US" sz="3600" b="1" dirty="0">
                <a:solidFill>
                  <a:srgbClr val="F6FDE9"/>
                </a:solidFill>
              </a:rPr>
              <a:t>The Transition</a:t>
            </a:r>
            <a:r>
              <a:rPr lang="en-US" sz="3600" b="1" dirty="0">
                <a:solidFill>
                  <a:srgbClr val="F6FDE9"/>
                </a:solidFill>
                <a:cs typeface="Arial" pitchFamily="34" charset="0"/>
              </a:rPr>
              <a:t>—</a:t>
            </a:r>
            <a:br>
              <a:rPr lang="en-US" sz="3600" b="1" dirty="0">
                <a:solidFill>
                  <a:srgbClr val="F6FDE9"/>
                </a:solidFill>
                <a:cs typeface="Arial" pitchFamily="34" charset="0"/>
              </a:rPr>
            </a:br>
            <a:r>
              <a:rPr lang="en-US" sz="3600" b="1" dirty="0">
                <a:solidFill>
                  <a:srgbClr val="F6FDE9"/>
                </a:solidFill>
              </a:rPr>
              <a:t>The Rise of Modern Chemistry</a:t>
            </a:r>
          </a:p>
          <a:p>
            <a:pPr lvl="1">
              <a:lnSpc>
                <a:spcPct val="80000"/>
              </a:lnSpc>
              <a:spcBef>
                <a:spcPct val="30000"/>
              </a:spcBef>
              <a:buFont typeface="Wingdings" pitchFamily="2" charset="2"/>
              <a:buChar char="§"/>
            </a:pPr>
            <a:r>
              <a:rPr lang="en-US" sz="3600" b="1" dirty="0">
                <a:solidFill>
                  <a:srgbClr val="FFE3FF"/>
                </a:solidFill>
              </a:rPr>
              <a:t>Priestley</a:t>
            </a:r>
            <a:r>
              <a:rPr lang="en-US" sz="3600" b="1" dirty="0">
                <a:solidFill>
                  <a:srgbClr val="FFE3FF"/>
                </a:solidFill>
                <a:cs typeface="Arial" pitchFamily="34" charset="0"/>
              </a:rPr>
              <a:t>—</a:t>
            </a:r>
            <a:r>
              <a:rPr lang="en-US" sz="3600" b="1" dirty="0">
                <a:solidFill>
                  <a:srgbClr val="FFE3FF"/>
                </a:solidFill>
              </a:rPr>
              <a:t>discovered oxygen by experimentation</a:t>
            </a:r>
          </a:p>
        </p:txBody>
      </p:sp>
      <p:sp>
        <p:nvSpPr>
          <p:cNvPr id="263171" name="Text Box 3"/>
          <p:cNvSpPr txBox="1">
            <a:spLocks noChangeArrowheads="1"/>
          </p:cNvSpPr>
          <p:nvPr/>
        </p:nvSpPr>
        <p:spPr bwMode="auto">
          <a:xfrm>
            <a:off x="981075" y="927100"/>
            <a:ext cx="7197725" cy="762000"/>
          </a:xfrm>
          <a:prstGeom prst="rect">
            <a:avLst/>
          </a:prstGeom>
          <a:noFill/>
          <a:ln>
            <a:noFill/>
          </a:ln>
          <a:effectLst>
            <a:outerShdw dist="35921" dir="2700000" algn="ctr" rotWithShape="0">
              <a:srgbClr val="E5FFCB"/>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sz="4400" b="1">
                <a:solidFill>
                  <a:srgbClr val="660066"/>
                </a:solidFill>
              </a:rPr>
              <a:t>Influences on Chemistry</a:t>
            </a:r>
            <a:endParaRPr lang="en-US" sz="4400">
              <a:solidFill>
                <a:srgbClr val="660066"/>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3170">
                                            <p:txEl>
                                              <p:pRg st="1" end="1"/>
                                            </p:txEl>
                                          </p:spTgt>
                                        </p:tgtEl>
                                        <p:attrNameLst>
                                          <p:attrName>style.visibility</p:attrName>
                                        </p:attrNameLst>
                                      </p:cBhvr>
                                      <p:to>
                                        <p:strVal val="visible"/>
                                      </p:to>
                                    </p:set>
                                    <p:animEffect transition="in" filter="wipe(left)">
                                      <p:cBhvr>
                                        <p:cTn id="7" dur="500"/>
                                        <p:tgtEl>
                                          <p:spTgt spid="2631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0" grpId="0" uiExpand="1" build="p" bldLvl="3"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ext Box 2"/>
          <p:cNvSpPr txBox="1">
            <a:spLocks noChangeArrowheads="1"/>
          </p:cNvSpPr>
          <p:nvPr/>
        </p:nvSpPr>
        <p:spPr bwMode="auto">
          <a:xfrm>
            <a:off x="914400" y="1828800"/>
            <a:ext cx="7315200" cy="39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292100" indent="-292100">
              <a:defRPr>
                <a:solidFill>
                  <a:schemeClr val="tx1"/>
                </a:solidFill>
                <a:latin typeface="Arial" pitchFamily="34" charset="0"/>
              </a:defRPr>
            </a:lvl1pPr>
            <a:lvl2pPr marL="908050" indent="-292100">
              <a:defRPr>
                <a:solidFill>
                  <a:schemeClr val="tx1"/>
                </a:solidFill>
                <a:latin typeface="Arial" pitchFamily="34" charset="0"/>
              </a:defRPr>
            </a:lvl2pPr>
            <a:lvl3pPr marL="1314450" indent="-292100">
              <a:defRPr>
                <a:solidFill>
                  <a:schemeClr val="tx1"/>
                </a:solidFill>
                <a:latin typeface="Arial" pitchFamily="34" charset="0"/>
              </a:defRPr>
            </a:lvl3pPr>
            <a:lvl4pPr marL="1901825">
              <a:defRPr>
                <a:solidFill>
                  <a:schemeClr val="tx1"/>
                </a:solidFill>
                <a:latin typeface="Arial" pitchFamily="34" charset="0"/>
              </a:defRPr>
            </a:lvl4pPr>
            <a:lvl5pPr marL="2016125">
              <a:defRPr>
                <a:solidFill>
                  <a:schemeClr val="tx1"/>
                </a:solidFill>
                <a:latin typeface="Arial" pitchFamily="34" charset="0"/>
              </a:defRPr>
            </a:lvl5pPr>
            <a:lvl6pPr marL="2473325" fontAlgn="base">
              <a:spcBef>
                <a:spcPct val="0"/>
              </a:spcBef>
              <a:spcAft>
                <a:spcPct val="0"/>
              </a:spcAft>
              <a:defRPr>
                <a:solidFill>
                  <a:schemeClr val="tx1"/>
                </a:solidFill>
                <a:latin typeface="Arial" pitchFamily="34" charset="0"/>
              </a:defRPr>
            </a:lvl6pPr>
            <a:lvl7pPr marL="2930525" fontAlgn="base">
              <a:spcBef>
                <a:spcPct val="0"/>
              </a:spcBef>
              <a:spcAft>
                <a:spcPct val="0"/>
              </a:spcAft>
              <a:defRPr>
                <a:solidFill>
                  <a:schemeClr val="tx1"/>
                </a:solidFill>
                <a:latin typeface="Arial" pitchFamily="34" charset="0"/>
              </a:defRPr>
            </a:lvl7pPr>
            <a:lvl8pPr marL="3387725" fontAlgn="base">
              <a:spcBef>
                <a:spcPct val="0"/>
              </a:spcBef>
              <a:spcAft>
                <a:spcPct val="0"/>
              </a:spcAft>
              <a:defRPr>
                <a:solidFill>
                  <a:schemeClr val="tx1"/>
                </a:solidFill>
                <a:latin typeface="Arial" pitchFamily="34" charset="0"/>
              </a:defRPr>
            </a:lvl8pPr>
            <a:lvl9pPr marL="3844925" fontAlgn="base">
              <a:spcBef>
                <a:spcPct val="0"/>
              </a:spcBef>
              <a:spcAft>
                <a:spcPct val="0"/>
              </a:spcAft>
              <a:defRPr>
                <a:solidFill>
                  <a:schemeClr val="tx1"/>
                </a:solidFill>
                <a:latin typeface="Arial" pitchFamily="34" charset="0"/>
              </a:defRPr>
            </a:lvl9pPr>
          </a:lstStyle>
          <a:p>
            <a:pPr>
              <a:lnSpc>
                <a:spcPct val="80000"/>
              </a:lnSpc>
              <a:spcBef>
                <a:spcPct val="30000"/>
              </a:spcBef>
              <a:buFontTx/>
              <a:buChar char="•"/>
            </a:pPr>
            <a:r>
              <a:rPr lang="en-US" sz="3600" b="1" dirty="0">
                <a:solidFill>
                  <a:srgbClr val="F6FDE9"/>
                </a:solidFill>
              </a:rPr>
              <a:t>The Transition</a:t>
            </a:r>
            <a:r>
              <a:rPr lang="en-US" sz="3600" b="1" dirty="0">
                <a:solidFill>
                  <a:srgbClr val="F6FDE9"/>
                </a:solidFill>
                <a:cs typeface="Arial" pitchFamily="34" charset="0"/>
              </a:rPr>
              <a:t>—</a:t>
            </a:r>
            <a:br>
              <a:rPr lang="en-US" sz="3600" b="1" dirty="0">
                <a:solidFill>
                  <a:srgbClr val="F6FDE9"/>
                </a:solidFill>
                <a:cs typeface="Arial" pitchFamily="34" charset="0"/>
              </a:rPr>
            </a:br>
            <a:r>
              <a:rPr lang="en-US" sz="3600" b="1" dirty="0">
                <a:solidFill>
                  <a:srgbClr val="F6FDE9"/>
                </a:solidFill>
              </a:rPr>
              <a:t>The Rise of Modern Chemistry</a:t>
            </a:r>
          </a:p>
          <a:p>
            <a:pPr lvl="1">
              <a:lnSpc>
                <a:spcPct val="80000"/>
              </a:lnSpc>
              <a:spcBef>
                <a:spcPct val="30000"/>
              </a:spcBef>
              <a:buFont typeface="Wingdings" pitchFamily="2" charset="2"/>
              <a:buChar char="§"/>
            </a:pPr>
            <a:r>
              <a:rPr lang="en-US" sz="3600" b="1" dirty="0">
                <a:solidFill>
                  <a:srgbClr val="FFE3FF"/>
                </a:solidFill>
              </a:rPr>
              <a:t>Lavoisier</a:t>
            </a:r>
            <a:r>
              <a:rPr lang="en-US" sz="3600" b="1" dirty="0">
                <a:solidFill>
                  <a:srgbClr val="FFE3FF"/>
                </a:solidFill>
                <a:cs typeface="Arial" pitchFamily="34" charset="0"/>
              </a:rPr>
              <a:t>—</a:t>
            </a:r>
          </a:p>
          <a:p>
            <a:pPr lvl="2">
              <a:lnSpc>
                <a:spcPct val="80000"/>
              </a:lnSpc>
              <a:spcBef>
                <a:spcPct val="15000"/>
              </a:spcBef>
              <a:buFontTx/>
              <a:buChar char="•"/>
            </a:pPr>
            <a:r>
              <a:rPr lang="en-US" sz="3600" b="1" dirty="0">
                <a:solidFill>
                  <a:srgbClr val="FFE3FF"/>
                </a:solidFill>
              </a:rPr>
              <a:t>engaged in careful experimenting and recording</a:t>
            </a:r>
          </a:p>
          <a:p>
            <a:pPr lvl="2">
              <a:lnSpc>
                <a:spcPct val="80000"/>
              </a:lnSpc>
              <a:spcBef>
                <a:spcPct val="15000"/>
              </a:spcBef>
              <a:buFontTx/>
              <a:buChar char="•"/>
            </a:pPr>
            <a:r>
              <a:rPr lang="en-US" sz="3600" b="1" dirty="0">
                <a:solidFill>
                  <a:srgbClr val="FFE3FF"/>
                </a:solidFill>
              </a:rPr>
              <a:t>overthrew the phlogiston theory</a:t>
            </a:r>
          </a:p>
        </p:txBody>
      </p:sp>
      <p:sp>
        <p:nvSpPr>
          <p:cNvPr id="264195" name="Text Box 3"/>
          <p:cNvSpPr txBox="1">
            <a:spLocks noChangeArrowheads="1"/>
          </p:cNvSpPr>
          <p:nvPr/>
        </p:nvSpPr>
        <p:spPr bwMode="auto">
          <a:xfrm>
            <a:off x="981075" y="927100"/>
            <a:ext cx="7197725" cy="762000"/>
          </a:xfrm>
          <a:prstGeom prst="rect">
            <a:avLst/>
          </a:prstGeom>
          <a:noFill/>
          <a:ln>
            <a:noFill/>
          </a:ln>
          <a:effectLst>
            <a:outerShdw dist="35921" dir="2700000" algn="ctr" rotWithShape="0">
              <a:srgbClr val="E5FFCB"/>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sz="4400" b="1">
                <a:solidFill>
                  <a:srgbClr val="660066"/>
                </a:solidFill>
              </a:rPr>
              <a:t>Influences on Chemistry</a:t>
            </a:r>
            <a:endParaRPr lang="en-US" sz="4400">
              <a:solidFill>
                <a:srgbClr val="660066"/>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4194">
                                            <p:txEl>
                                              <p:pRg st="1" end="1"/>
                                            </p:txEl>
                                          </p:spTgt>
                                        </p:tgtEl>
                                        <p:attrNameLst>
                                          <p:attrName>style.visibility</p:attrName>
                                        </p:attrNameLst>
                                      </p:cBhvr>
                                      <p:to>
                                        <p:strVal val="visible"/>
                                      </p:to>
                                    </p:set>
                                    <p:animEffect transition="in" filter="wipe(left)">
                                      <p:cBhvr>
                                        <p:cTn id="7" dur="500"/>
                                        <p:tgtEl>
                                          <p:spTgt spid="26419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4194">
                                            <p:txEl>
                                              <p:pRg st="2" end="2"/>
                                            </p:txEl>
                                          </p:spTgt>
                                        </p:tgtEl>
                                        <p:attrNameLst>
                                          <p:attrName>style.visibility</p:attrName>
                                        </p:attrNameLst>
                                      </p:cBhvr>
                                      <p:to>
                                        <p:strVal val="visible"/>
                                      </p:to>
                                    </p:set>
                                    <p:animEffect transition="in" filter="wipe(left)">
                                      <p:cBhvr>
                                        <p:cTn id="12" dur="500"/>
                                        <p:tgtEl>
                                          <p:spTgt spid="26419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4194">
                                            <p:txEl>
                                              <p:pRg st="3" end="3"/>
                                            </p:txEl>
                                          </p:spTgt>
                                        </p:tgtEl>
                                        <p:attrNameLst>
                                          <p:attrName>style.visibility</p:attrName>
                                        </p:attrNameLst>
                                      </p:cBhvr>
                                      <p:to>
                                        <p:strVal val="visible"/>
                                      </p:to>
                                    </p:set>
                                    <p:animEffect transition="in" filter="wipe(left)">
                                      <p:cBhvr>
                                        <p:cTn id="17" dur="500"/>
                                        <p:tgtEl>
                                          <p:spTgt spid="2641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4" grpId="0" uiExpand="1" build="p" bldLvl="3"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Text Box 7"/>
          <p:cNvSpPr txBox="1">
            <a:spLocks noChangeArrowheads="1"/>
          </p:cNvSpPr>
          <p:nvPr/>
        </p:nvSpPr>
        <p:spPr bwMode="auto">
          <a:xfrm>
            <a:off x="2635250" y="806450"/>
            <a:ext cx="3871913" cy="946150"/>
          </a:xfrm>
          <a:prstGeom prst="rect">
            <a:avLst/>
          </a:prstGeom>
          <a:noFill/>
          <a:ln>
            <a:noFill/>
          </a:ln>
          <a:effectLst>
            <a:outerShdw dist="35921" dir="2700000" algn="ctr" rotWithShape="0">
              <a:srgbClr val="E5FFCB"/>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sz="5600" b="1">
                <a:solidFill>
                  <a:srgbClr val="660066"/>
                </a:solidFill>
              </a:rPr>
              <a:t>Chemistry</a:t>
            </a:r>
            <a:endParaRPr lang="en-US" sz="5600">
              <a:solidFill>
                <a:srgbClr val="660066"/>
              </a:solidFill>
            </a:endParaRPr>
          </a:p>
        </p:txBody>
      </p:sp>
      <p:sp>
        <p:nvSpPr>
          <p:cNvPr id="50181" name="Text Box 5"/>
          <p:cNvSpPr txBox="1">
            <a:spLocks noChangeArrowheads="1"/>
          </p:cNvSpPr>
          <p:nvPr/>
        </p:nvSpPr>
        <p:spPr bwMode="auto">
          <a:xfrm>
            <a:off x="914400" y="1828800"/>
            <a:ext cx="73152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460375" indent="-292100">
              <a:defRPr>
                <a:solidFill>
                  <a:schemeClr val="tx1"/>
                </a:solidFill>
                <a:latin typeface="Arial" pitchFamily="34" charset="0"/>
              </a:defRPr>
            </a:lvl1pPr>
            <a:lvl2pPr marL="927100" indent="-292100">
              <a:defRPr>
                <a:solidFill>
                  <a:schemeClr val="tx1"/>
                </a:solidFill>
                <a:latin typeface="Arial" pitchFamily="34" charset="0"/>
              </a:defRPr>
            </a:lvl2pPr>
            <a:lvl3pPr marL="1333500" indent="-292100">
              <a:defRPr>
                <a:solidFill>
                  <a:schemeClr val="tx1"/>
                </a:solidFill>
                <a:latin typeface="Arial" pitchFamily="34" charset="0"/>
              </a:defRPr>
            </a:lvl3pPr>
            <a:lvl4pPr marL="1901825">
              <a:defRPr>
                <a:solidFill>
                  <a:schemeClr val="tx1"/>
                </a:solidFill>
                <a:latin typeface="Arial" pitchFamily="34" charset="0"/>
              </a:defRPr>
            </a:lvl4pPr>
            <a:lvl5pPr marL="2016125">
              <a:defRPr>
                <a:solidFill>
                  <a:schemeClr val="tx1"/>
                </a:solidFill>
                <a:latin typeface="Arial" pitchFamily="34" charset="0"/>
              </a:defRPr>
            </a:lvl5pPr>
            <a:lvl6pPr marL="2473325" fontAlgn="base">
              <a:spcBef>
                <a:spcPct val="0"/>
              </a:spcBef>
              <a:spcAft>
                <a:spcPct val="0"/>
              </a:spcAft>
              <a:defRPr>
                <a:solidFill>
                  <a:schemeClr val="tx1"/>
                </a:solidFill>
                <a:latin typeface="Arial" pitchFamily="34" charset="0"/>
              </a:defRPr>
            </a:lvl6pPr>
            <a:lvl7pPr marL="2930525" fontAlgn="base">
              <a:spcBef>
                <a:spcPct val="0"/>
              </a:spcBef>
              <a:spcAft>
                <a:spcPct val="0"/>
              </a:spcAft>
              <a:defRPr>
                <a:solidFill>
                  <a:schemeClr val="tx1"/>
                </a:solidFill>
                <a:latin typeface="Arial" pitchFamily="34" charset="0"/>
              </a:defRPr>
            </a:lvl7pPr>
            <a:lvl8pPr marL="3387725" fontAlgn="base">
              <a:spcBef>
                <a:spcPct val="0"/>
              </a:spcBef>
              <a:spcAft>
                <a:spcPct val="0"/>
              </a:spcAft>
              <a:defRPr>
                <a:solidFill>
                  <a:schemeClr val="tx1"/>
                </a:solidFill>
                <a:latin typeface="Arial" pitchFamily="34" charset="0"/>
              </a:defRPr>
            </a:lvl8pPr>
            <a:lvl9pPr marL="3844925" fontAlgn="base">
              <a:spcBef>
                <a:spcPct val="0"/>
              </a:spcBef>
              <a:spcAft>
                <a:spcPct val="0"/>
              </a:spcAft>
              <a:defRPr>
                <a:solidFill>
                  <a:schemeClr val="tx1"/>
                </a:solidFill>
                <a:latin typeface="Arial" pitchFamily="34" charset="0"/>
              </a:defRPr>
            </a:lvl9pPr>
          </a:lstStyle>
          <a:p>
            <a:pPr>
              <a:lnSpc>
                <a:spcPct val="85000"/>
              </a:lnSpc>
              <a:spcBef>
                <a:spcPct val="25000"/>
              </a:spcBef>
              <a:buFontTx/>
              <a:buChar char="•"/>
            </a:pPr>
            <a:r>
              <a:rPr lang="en-US" sz="4000" b="1">
                <a:solidFill>
                  <a:srgbClr val="F6FDE9"/>
                </a:solidFill>
              </a:rPr>
              <a:t>An academic field since </a:t>
            </a:r>
            <a:br>
              <a:rPr lang="en-US" sz="4000" b="1">
                <a:solidFill>
                  <a:srgbClr val="F6FDE9"/>
                </a:solidFill>
              </a:rPr>
            </a:br>
            <a:r>
              <a:rPr lang="en-US" sz="4000" b="1">
                <a:solidFill>
                  <a:srgbClr val="F6FDE9"/>
                </a:solidFill>
              </a:rPr>
              <a:t>the 1800’s</a:t>
            </a:r>
          </a:p>
          <a:p>
            <a:pPr>
              <a:lnSpc>
                <a:spcPct val="85000"/>
              </a:lnSpc>
              <a:spcBef>
                <a:spcPct val="25000"/>
              </a:spcBef>
              <a:buFontTx/>
              <a:buChar char="•"/>
            </a:pPr>
            <a:r>
              <a:rPr lang="en-US" sz="4000" b="1">
                <a:solidFill>
                  <a:srgbClr val="F6FDE9"/>
                </a:solidFill>
              </a:rPr>
              <a:t>Different branches developed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181">
                                            <p:txEl>
                                              <p:pRg st="0" end="0"/>
                                            </p:txEl>
                                          </p:spTgt>
                                        </p:tgtEl>
                                        <p:attrNameLst>
                                          <p:attrName>style.visibility</p:attrName>
                                        </p:attrNameLst>
                                      </p:cBhvr>
                                      <p:to>
                                        <p:strVal val="visible"/>
                                      </p:to>
                                    </p:set>
                                    <p:animEffect transition="in" filter="wipe(left)">
                                      <p:cBhvr>
                                        <p:cTn id="7" dur="500"/>
                                        <p:tgtEl>
                                          <p:spTgt spid="5018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181">
                                            <p:txEl>
                                              <p:pRg st="1" end="1"/>
                                            </p:txEl>
                                          </p:spTgt>
                                        </p:tgtEl>
                                        <p:attrNameLst>
                                          <p:attrName>style.visibility</p:attrName>
                                        </p:attrNameLst>
                                      </p:cBhvr>
                                      <p:to>
                                        <p:strVal val="visible"/>
                                      </p:to>
                                    </p:set>
                                    <p:animEffect transition="in" filter="wipe(left)">
                                      <p:cBhvr>
                                        <p:cTn id="12" dur="500"/>
                                        <p:tgtEl>
                                          <p:spTgt spid="501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54" name="Group 14"/>
          <p:cNvGrpSpPr>
            <a:grpSpLocks noChangeAspect="1"/>
          </p:cNvGrpSpPr>
          <p:nvPr/>
        </p:nvGrpSpPr>
        <p:grpSpPr bwMode="auto">
          <a:xfrm>
            <a:off x="1054100" y="1065213"/>
            <a:ext cx="7035800" cy="4727575"/>
            <a:chOff x="664" y="671"/>
            <a:chExt cx="4432" cy="2978"/>
          </a:xfrm>
        </p:grpSpPr>
        <p:sp>
          <p:nvSpPr>
            <p:cNvPr id="87050" name="AutoShape 10"/>
            <p:cNvSpPr>
              <a:spLocks noChangeAspect="1" noChangeArrowheads="1"/>
            </p:cNvSpPr>
            <p:nvPr/>
          </p:nvSpPr>
          <p:spPr bwMode="auto">
            <a:xfrm rot="-489963">
              <a:off x="1665" y="2572"/>
              <a:ext cx="2459" cy="147"/>
            </a:xfrm>
            <a:prstGeom prst="leftRightArrow">
              <a:avLst>
                <a:gd name="adj1" fmla="val 37241"/>
                <a:gd name="adj2" fmla="val 148073"/>
              </a:avLst>
            </a:prstGeom>
            <a:gradFill rotWithShape="1">
              <a:gsLst>
                <a:gs pos="0">
                  <a:srgbClr val="642D8F"/>
                </a:gs>
                <a:gs pos="100000">
                  <a:srgbClr val="2BB471"/>
                </a:gs>
              </a:gsLst>
              <a:lin ang="0" scaled="1"/>
            </a:gradFill>
            <a:ln>
              <a:noFill/>
            </a:ln>
            <a:effectLst>
              <a:outerShdw dist="35921" dir="2700000" algn="ctr" rotWithShape="0">
                <a:schemeClr val="tx1"/>
              </a:outerShdw>
            </a:effectLst>
            <a:extLst>
              <a:ext uri="{91240B29-F687-4F45-9708-019B960494DF}">
                <a14:hiddenLine xmlns:a14="http://schemas.microsoft.com/office/drawing/2010/main" w="3175" algn="ctr">
                  <a:solidFill>
                    <a:schemeClr val="tx1"/>
                  </a:solidFill>
                  <a:miter lim="800000"/>
                  <a:headEnd/>
                  <a:tailEnd/>
                </a14:hiddenLine>
              </a:ext>
            </a:extLst>
          </p:spPr>
          <p:txBody>
            <a:bodyPr wrap="none" anchor="ctr"/>
            <a:lstStyle/>
            <a:p>
              <a:endParaRPr lang="en-US"/>
            </a:p>
          </p:txBody>
        </p:sp>
        <p:pic>
          <p:nvPicPr>
            <p:cNvPr id="87053" name="Picture 13" descr="Chem-p11_desaturat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 y="671"/>
              <a:ext cx="4432" cy="297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7049" name="AutoShape 9"/>
            <p:cNvSpPr>
              <a:spLocks noChangeAspect="1" noChangeArrowheads="1"/>
            </p:cNvSpPr>
            <p:nvPr/>
          </p:nvSpPr>
          <p:spPr bwMode="auto">
            <a:xfrm>
              <a:off x="3585" y="2243"/>
              <a:ext cx="519" cy="112"/>
            </a:xfrm>
            <a:prstGeom prst="leftRightArrow">
              <a:avLst>
                <a:gd name="adj1" fmla="val 50000"/>
                <a:gd name="adj2" fmla="val 153563"/>
              </a:avLst>
            </a:prstGeom>
            <a:gradFill rotWithShape="1">
              <a:gsLst>
                <a:gs pos="0">
                  <a:srgbClr val="EDC640"/>
                </a:gs>
                <a:gs pos="100000">
                  <a:srgbClr val="2BB471"/>
                </a:gs>
              </a:gsLst>
              <a:lin ang="0" scaled="1"/>
            </a:gradFill>
            <a:ln>
              <a:noFill/>
            </a:ln>
            <a:effectLst>
              <a:outerShdw dist="35921" dir="2700000" algn="ctr" rotWithShape="0">
                <a:schemeClr val="tx1"/>
              </a:outerShdw>
            </a:effectLst>
            <a:extLst>
              <a:ext uri="{91240B29-F687-4F45-9708-019B960494DF}">
                <a14:hiddenLine xmlns:a14="http://schemas.microsoft.com/office/drawing/2010/main" w="3175" algn="ctr">
                  <a:solidFill>
                    <a:schemeClr val="tx1"/>
                  </a:solidFill>
                  <a:miter lim="800000"/>
                  <a:headEnd/>
                  <a:tailEnd/>
                </a14:hiddenLine>
              </a:ext>
            </a:extLst>
          </p:spPr>
          <p:txBody>
            <a:bodyPr wrap="none" anchor="ctr"/>
            <a:lstStyle/>
            <a:p>
              <a:endParaRPr lang="en-US"/>
            </a:p>
          </p:txBody>
        </p:sp>
      </p:gr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Text Box 5"/>
          <p:cNvSpPr txBox="1">
            <a:spLocks noChangeArrowheads="1"/>
          </p:cNvSpPr>
          <p:nvPr/>
        </p:nvSpPr>
        <p:spPr bwMode="auto">
          <a:xfrm>
            <a:off x="914400" y="1752600"/>
            <a:ext cx="7315200" cy="380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917575" indent="-292100">
              <a:defRPr>
                <a:solidFill>
                  <a:schemeClr val="tx1"/>
                </a:solidFill>
                <a:latin typeface="Arial" pitchFamily="34" charset="0"/>
              </a:defRPr>
            </a:lvl1pPr>
            <a:lvl2pPr marL="1323975" indent="-292100">
              <a:defRPr>
                <a:solidFill>
                  <a:schemeClr val="tx1"/>
                </a:solidFill>
                <a:latin typeface="Arial" pitchFamily="34" charset="0"/>
              </a:defRPr>
            </a:lvl2pPr>
            <a:lvl3pPr marL="1730375" indent="-292100">
              <a:defRPr>
                <a:solidFill>
                  <a:schemeClr val="tx1"/>
                </a:solidFill>
                <a:latin typeface="Arial" pitchFamily="34" charset="0"/>
              </a:defRPr>
            </a:lvl3pPr>
            <a:lvl4pPr marL="1901825">
              <a:defRPr>
                <a:solidFill>
                  <a:schemeClr val="tx1"/>
                </a:solidFill>
                <a:latin typeface="Arial" pitchFamily="34" charset="0"/>
              </a:defRPr>
            </a:lvl4pPr>
            <a:lvl5pPr marL="2016125">
              <a:defRPr>
                <a:solidFill>
                  <a:schemeClr val="tx1"/>
                </a:solidFill>
                <a:latin typeface="Arial" pitchFamily="34" charset="0"/>
              </a:defRPr>
            </a:lvl5pPr>
            <a:lvl6pPr marL="2473325" fontAlgn="base">
              <a:spcBef>
                <a:spcPct val="0"/>
              </a:spcBef>
              <a:spcAft>
                <a:spcPct val="0"/>
              </a:spcAft>
              <a:defRPr>
                <a:solidFill>
                  <a:schemeClr val="tx1"/>
                </a:solidFill>
                <a:latin typeface="Arial" pitchFamily="34" charset="0"/>
              </a:defRPr>
            </a:lvl6pPr>
            <a:lvl7pPr marL="2930525" fontAlgn="base">
              <a:spcBef>
                <a:spcPct val="0"/>
              </a:spcBef>
              <a:spcAft>
                <a:spcPct val="0"/>
              </a:spcAft>
              <a:defRPr>
                <a:solidFill>
                  <a:schemeClr val="tx1"/>
                </a:solidFill>
                <a:latin typeface="Arial" pitchFamily="34" charset="0"/>
              </a:defRPr>
            </a:lvl7pPr>
            <a:lvl8pPr marL="3387725" fontAlgn="base">
              <a:spcBef>
                <a:spcPct val="0"/>
              </a:spcBef>
              <a:spcAft>
                <a:spcPct val="0"/>
              </a:spcAft>
              <a:defRPr>
                <a:solidFill>
                  <a:schemeClr val="tx1"/>
                </a:solidFill>
                <a:latin typeface="Arial" pitchFamily="34" charset="0"/>
              </a:defRPr>
            </a:lvl8pPr>
            <a:lvl9pPr marL="3844925" fontAlgn="base">
              <a:spcBef>
                <a:spcPct val="0"/>
              </a:spcBef>
              <a:spcAft>
                <a:spcPct val="0"/>
              </a:spcAft>
              <a:defRPr>
                <a:solidFill>
                  <a:schemeClr val="tx1"/>
                </a:solidFill>
                <a:latin typeface="Arial" pitchFamily="34" charset="0"/>
              </a:defRPr>
            </a:lvl9pPr>
          </a:lstStyle>
          <a:p>
            <a:pPr>
              <a:lnSpc>
                <a:spcPct val="80000"/>
              </a:lnSpc>
              <a:spcBef>
                <a:spcPct val="25000"/>
              </a:spcBef>
              <a:buFont typeface="Wingdings" pitchFamily="2" charset="2"/>
              <a:buChar char="§"/>
            </a:pPr>
            <a:r>
              <a:rPr lang="en-US" sz="4000" b="1">
                <a:solidFill>
                  <a:srgbClr val="F6FDE9"/>
                </a:solidFill>
              </a:rPr>
              <a:t>Inorganic—all elements but carbon</a:t>
            </a:r>
          </a:p>
          <a:p>
            <a:pPr>
              <a:lnSpc>
                <a:spcPct val="80000"/>
              </a:lnSpc>
              <a:spcBef>
                <a:spcPct val="25000"/>
              </a:spcBef>
              <a:buFont typeface="Wingdings" pitchFamily="2" charset="2"/>
              <a:buChar char="§"/>
            </a:pPr>
            <a:r>
              <a:rPr lang="en-US" sz="4000" b="1">
                <a:solidFill>
                  <a:srgbClr val="F6FDE9"/>
                </a:solidFill>
              </a:rPr>
              <a:t>Organic—carbon compounds</a:t>
            </a:r>
          </a:p>
          <a:p>
            <a:pPr>
              <a:lnSpc>
                <a:spcPct val="80000"/>
              </a:lnSpc>
              <a:spcBef>
                <a:spcPct val="25000"/>
              </a:spcBef>
              <a:buFont typeface="Wingdings" pitchFamily="2" charset="2"/>
              <a:buChar char="§"/>
            </a:pPr>
            <a:r>
              <a:rPr lang="en-US" sz="4000" b="1">
                <a:solidFill>
                  <a:srgbClr val="F6FDE9"/>
                </a:solidFill>
              </a:rPr>
              <a:t>Biochemistry—chemical processes in living things</a:t>
            </a:r>
          </a:p>
        </p:txBody>
      </p:sp>
      <p:sp>
        <p:nvSpPr>
          <p:cNvPr id="51206" name="Text Box 6"/>
          <p:cNvSpPr txBox="1">
            <a:spLocks noChangeArrowheads="1"/>
          </p:cNvSpPr>
          <p:nvPr/>
        </p:nvSpPr>
        <p:spPr bwMode="auto">
          <a:xfrm>
            <a:off x="860425" y="806450"/>
            <a:ext cx="7434263" cy="838200"/>
          </a:xfrm>
          <a:prstGeom prst="rect">
            <a:avLst/>
          </a:prstGeom>
          <a:noFill/>
          <a:ln>
            <a:noFill/>
          </a:ln>
          <a:effectLst>
            <a:outerShdw dist="35921" dir="2700000" algn="ctr" rotWithShape="0">
              <a:srgbClr val="E5FFCB"/>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sz="4900" b="1">
                <a:solidFill>
                  <a:srgbClr val="660066"/>
                </a:solidFill>
              </a:rPr>
              <a:t>Branches of Chemistry</a:t>
            </a:r>
            <a:endParaRPr lang="en-US" sz="4900">
              <a:solidFill>
                <a:srgbClr val="660066"/>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05">
                                            <p:txEl>
                                              <p:pRg st="0" end="0"/>
                                            </p:txEl>
                                          </p:spTgt>
                                        </p:tgtEl>
                                        <p:attrNameLst>
                                          <p:attrName>style.visibility</p:attrName>
                                        </p:attrNameLst>
                                      </p:cBhvr>
                                      <p:to>
                                        <p:strVal val="visible"/>
                                      </p:to>
                                    </p:set>
                                    <p:animEffect transition="in" filter="wipe(left)">
                                      <p:cBhvr>
                                        <p:cTn id="7" dur="500"/>
                                        <p:tgtEl>
                                          <p:spTgt spid="512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05">
                                            <p:txEl>
                                              <p:pRg st="1" end="1"/>
                                            </p:txEl>
                                          </p:spTgt>
                                        </p:tgtEl>
                                        <p:attrNameLst>
                                          <p:attrName>style.visibility</p:attrName>
                                        </p:attrNameLst>
                                      </p:cBhvr>
                                      <p:to>
                                        <p:strVal val="visible"/>
                                      </p:to>
                                    </p:set>
                                    <p:animEffect transition="in" filter="wipe(left)">
                                      <p:cBhvr>
                                        <p:cTn id="12" dur="500"/>
                                        <p:tgtEl>
                                          <p:spTgt spid="5120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05">
                                            <p:txEl>
                                              <p:pRg st="2" end="2"/>
                                            </p:txEl>
                                          </p:spTgt>
                                        </p:tgtEl>
                                        <p:attrNameLst>
                                          <p:attrName>style.visibility</p:attrName>
                                        </p:attrNameLst>
                                      </p:cBhvr>
                                      <p:to>
                                        <p:strVal val="visible"/>
                                      </p:to>
                                    </p:set>
                                    <p:animEffect transition="in" filter="wipe(left)">
                                      <p:cBhvr>
                                        <p:cTn id="17" dur="500"/>
                                        <p:tgtEl>
                                          <p:spTgt spid="512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build="p" bldLvl="3"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Text Box 2"/>
          <p:cNvSpPr txBox="1">
            <a:spLocks noGrp="1" noChangeArrowheads="1"/>
          </p:cNvSpPr>
          <p:nvPr>
            <p:ph type="title" idx="4294967295"/>
          </p:nvPr>
        </p:nvSpPr>
        <p:spPr bwMode="auto">
          <a:xfrm>
            <a:off x="457200" y="228600"/>
            <a:ext cx="8229600" cy="1143000"/>
          </a:xfrm>
          <a:prstGeom prst="rect">
            <a:avLst/>
          </a:prstGeom>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nchorCtr="1"/>
          <a:lstStyle/>
          <a:p>
            <a:pPr>
              <a:lnSpc>
                <a:spcPct val="85000"/>
              </a:lnSpc>
              <a:spcBef>
                <a:spcPct val="50000"/>
              </a:spcBef>
            </a:pPr>
            <a:r>
              <a:rPr lang="en-US" dirty="0">
                <a:solidFill>
                  <a:srgbClr val="A6F4FE"/>
                </a:solidFill>
              </a:rPr>
              <a:t>Why Study </a:t>
            </a:r>
            <a:r>
              <a:rPr lang="en-US" dirty="0" smtClean="0">
                <a:solidFill>
                  <a:srgbClr val="A6F4FE"/>
                </a:solidFill>
              </a:rPr>
              <a:t>Science?</a:t>
            </a:r>
            <a:endParaRPr lang="en-US" dirty="0">
              <a:solidFill>
                <a:srgbClr val="A6F4FE"/>
              </a:solidFill>
            </a:endParaRPr>
          </a:p>
        </p:txBody>
      </p:sp>
      <p:sp>
        <p:nvSpPr>
          <p:cNvPr id="531460" name="Text Box 4"/>
          <p:cNvSpPr txBox="1">
            <a:spLocks noChangeArrowheads="1"/>
          </p:cNvSpPr>
          <p:nvPr/>
        </p:nvSpPr>
        <p:spPr bwMode="auto">
          <a:xfrm>
            <a:off x="914400" y="1754188"/>
            <a:ext cx="7315200" cy="302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290513" indent="-290513">
              <a:defRPr>
                <a:solidFill>
                  <a:schemeClr val="tx1"/>
                </a:solidFill>
                <a:latin typeface="Arial" pitchFamily="34" charset="0"/>
              </a:defRPr>
            </a:lvl1pPr>
            <a:lvl2pPr marL="914400" indent="-282575">
              <a:defRPr>
                <a:solidFill>
                  <a:schemeClr val="tx1"/>
                </a:solidFill>
                <a:latin typeface="Arial" pitchFamily="34" charset="0"/>
              </a:defRPr>
            </a:lvl2pPr>
            <a:lvl3pPr marL="1320800" indent="-292100">
              <a:defRPr>
                <a:solidFill>
                  <a:schemeClr val="tx1"/>
                </a:solidFill>
                <a:latin typeface="Arial" pitchFamily="34" charset="0"/>
              </a:defRPr>
            </a:lvl3pPr>
            <a:lvl4pPr marL="1435100">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85000"/>
              </a:lnSpc>
              <a:spcBef>
                <a:spcPct val="30000"/>
              </a:spcBef>
              <a:buFontTx/>
              <a:buChar char="•"/>
            </a:pPr>
            <a:r>
              <a:rPr lang="en-US" sz="4000" b="1" dirty="0">
                <a:solidFill>
                  <a:srgbClr val="F7FEFF"/>
                </a:solidFill>
              </a:rPr>
              <a:t>T</a:t>
            </a:r>
            <a:r>
              <a:rPr lang="en-US" sz="4000" b="1" dirty="0" smtClean="0">
                <a:solidFill>
                  <a:srgbClr val="F7FEFF"/>
                </a:solidFill>
              </a:rPr>
              <a:t>he </a:t>
            </a:r>
            <a:r>
              <a:rPr lang="en-US" sz="4000" b="1" dirty="0">
                <a:solidFill>
                  <a:srgbClr val="F7FEFF"/>
                </a:solidFill>
              </a:rPr>
              <a:t>purpose of science</a:t>
            </a:r>
          </a:p>
          <a:p>
            <a:pPr lvl="1">
              <a:lnSpc>
                <a:spcPct val="85000"/>
              </a:lnSpc>
              <a:spcBef>
                <a:spcPct val="30000"/>
              </a:spcBef>
              <a:buFont typeface="Wingdings" pitchFamily="2" charset="2"/>
              <a:buChar char="§"/>
            </a:pPr>
            <a:r>
              <a:rPr lang="en-US" sz="4000" dirty="0">
                <a:solidFill>
                  <a:srgbClr val="D7FAFF"/>
                </a:solidFill>
              </a:rPr>
              <a:t>Science does not establish truth.</a:t>
            </a:r>
          </a:p>
          <a:p>
            <a:pPr lvl="1">
              <a:lnSpc>
                <a:spcPct val="85000"/>
              </a:lnSpc>
              <a:spcBef>
                <a:spcPct val="30000"/>
              </a:spcBef>
              <a:buFont typeface="Wingdings" pitchFamily="2" charset="2"/>
              <a:buChar char="§"/>
            </a:pPr>
            <a:r>
              <a:rPr lang="en-US" sz="4000" dirty="0">
                <a:solidFill>
                  <a:srgbClr val="D7FAFF"/>
                </a:solidFill>
              </a:rPr>
              <a:t>Science makes models </a:t>
            </a:r>
            <a:r>
              <a:rPr lang="en-US" sz="3600" dirty="0">
                <a:solidFill>
                  <a:srgbClr val="D7FAFF"/>
                </a:solidFill>
              </a:rPr>
              <a:t>(simplified representations).</a:t>
            </a:r>
            <a:endParaRPr lang="en-US" sz="3200" dirty="0">
              <a:solidFill>
                <a:srgbClr val="F7FE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1460">
                                            <p:txEl>
                                              <p:pRg st="0" end="0"/>
                                            </p:txEl>
                                          </p:spTgt>
                                        </p:tgtEl>
                                        <p:attrNameLst>
                                          <p:attrName>style.visibility</p:attrName>
                                        </p:attrNameLst>
                                      </p:cBhvr>
                                      <p:to>
                                        <p:strVal val="visible"/>
                                      </p:to>
                                    </p:set>
                                    <p:animEffect transition="in" filter="wipe(left)">
                                      <p:cBhvr>
                                        <p:cTn id="7" dur="500"/>
                                        <p:tgtEl>
                                          <p:spTgt spid="5314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1460">
                                            <p:txEl>
                                              <p:pRg st="1" end="1"/>
                                            </p:txEl>
                                          </p:spTgt>
                                        </p:tgtEl>
                                        <p:attrNameLst>
                                          <p:attrName>style.visibility</p:attrName>
                                        </p:attrNameLst>
                                      </p:cBhvr>
                                      <p:to>
                                        <p:strVal val="visible"/>
                                      </p:to>
                                    </p:set>
                                    <p:animEffect transition="in" filter="wipe(left)">
                                      <p:cBhvr>
                                        <p:cTn id="12" dur="500"/>
                                        <p:tgtEl>
                                          <p:spTgt spid="53146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31460">
                                            <p:txEl>
                                              <p:pRg st="2" end="2"/>
                                            </p:txEl>
                                          </p:spTgt>
                                        </p:tgtEl>
                                        <p:attrNameLst>
                                          <p:attrName>style.visibility</p:attrName>
                                        </p:attrNameLst>
                                      </p:cBhvr>
                                      <p:to>
                                        <p:strVal val="visible"/>
                                      </p:to>
                                    </p:set>
                                    <p:animEffect transition="in" filter="wipe(left)">
                                      <p:cBhvr>
                                        <p:cTn id="17" dur="500"/>
                                        <p:tgtEl>
                                          <p:spTgt spid="5314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60" grpId="0" build="p" bldLvl="3"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ext Box 2"/>
          <p:cNvSpPr txBox="1">
            <a:spLocks noChangeArrowheads="1"/>
          </p:cNvSpPr>
          <p:nvPr/>
        </p:nvSpPr>
        <p:spPr bwMode="auto">
          <a:xfrm>
            <a:off x="914400" y="1752600"/>
            <a:ext cx="7315200"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917575" indent="-292100">
              <a:defRPr>
                <a:solidFill>
                  <a:schemeClr val="tx1"/>
                </a:solidFill>
                <a:latin typeface="Arial" pitchFamily="34" charset="0"/>
              </a:defRPr>
            </a:lvl1pPr>
            <a:lvl2pPr marL="1323975" indent="-292100">
              <a:defRPr>
                <a:solidFill>
                  <a:schemeClr val="tx1"/>
                </a:solidFill>
                <a:latin typeface="Arial" pitchFamily="34" charset="0"/>
              </a:defRPr>
            </a:lvl2pPr>
            <a:lvl3pPr marL="1730375" indent="-292100">
              <a:defRPr>
                <a:solidFill>
                  <a:schemeClr val="tx1"/>
                </a:solidFill>
                <a:latin typeface="Arial" pitchFamily="34" charset="0"/>
              </a:defRPr>
            </a:lvl3pPr>
            <a:lvl4pPr marL="1901825">
              <a:defRPr>
                <a:solidFill>
                  <a:schemeClr val="tx1"/>
                </a:solidFill>
                <a:latin typeface="Arial" pitchFamily="34" charset="0"/>
              </a:defRPr>
            </a:lvl4pPr>
            <a:lvl5pPr marL="2016125">
              <a:defRPr>
                <a:solidFill>
                  <a:schemeClr val="tx1"/>
                </a:solidFill>
                <a:latin typeface="Arial" pitchFamily="34" charset="0"/>
              </a:defRPr>
            </a:lvl5pPr>
            <a:lvl6pPr marL="2473325" fontAlgn="base">
              <a:spcBef>
                <a:spcPct val="0"/>
              </a:spcBef>
              <a:spcAft>
                <a:spcPct val="0"/>
              </a:spcAft>
              <a:defRPr>
                <a:solidFill>
                  <a:schemeClr val="tx1"/>
                </a:solidFill>
                <a:latin typeface="Arial" pitchFamily="34" charset="0"/>
              </a:defRPr>
            </a:lvl6pPr>
            <a:lvl7pPr marL="2930525" fontAlgn="base">
              <a:spcBef>
                <a:spcPct val="0"/>
              </a:spcBef>
              <a:spcAft>
                <a:spcPct val="0"/>
              </a:spcAft>
              <a:defRPr>
                <a:solidFill>
                  <a:schemeClr val="tx1"/>
                </a:solidFill>
                <a:latin typeface="Arial" pitchFamily="34" charset="0"/>
              </a:defRPr>
            </a:lvl7pPr>
            <a:lvl8pPr marL="3387725" fontAlgn="base">
              <a:spcBef>
                <a:spcPct val="0"/>
              </a:spcBef>
              <a:spcAft>
                <a:spcPct val="0"/>
              </a:spcAft>
              <a:defRPr>
                <a:solidFill>
                  <a:schemeClr val="tx1"/>
                </a:solidFill>
                <a:latin typeface="Arial" pitchFamily="34" charset="0"/>
              </a:defRPr>
            </a:lvl8pPr>
            <a:lvl9pPr marL="3844925" fontAlgn="base">
              <a:spcBef>
                <a:spcPct val="0"/>
              </a:spcBef>
              <a:spcAft>
                <a:spcPct val="0"/>
              </a:spcAft>
              <a:defRPr>
                <a:solidFill>
                  <a:schemeClr val="tx1"/>
                </a:solidFill>
                <a:latin typeface="Arial" pitchFamily="34" charset="0"/>
              </a:defRPr>
            </a:lvl9pPr>
          </a:lstStyle>
          <a:p>
            <a:pPr>
              <a:lnSpc>
                <a:spcPct val="80000"/>
              </a:lnSpc>
              <a:spcBef>
                <a:spcPct val="25000"/>
              </a:spcBef>
              <a:buFont typeface="Wingdings" pitchFamily="2" charset="2"/>
              <a:buChar char="§"/>
            </a:pPr>
            <a:r>
              <a:rPr lang="en-US" sz="4000" b="1">
                <a:solidFill>
                  <a:srgbClr val="F6FDE9"/>
                </a:solidFill>
              </a:rPr>
              <a:t>Nuclear—nucleus and radioactivity</a:t>
            </a:r>
          </a:p>
          <a:p>
            <a:pPr>
              <a:lnSpc>
                <a:spcPct val="80000"/>
              </a:lnSpc>
              <a:spcBef>
                <a:spcPct val="25000"/>
              </a:spcBef>
              <a:buFont typeface="Wingdings" pitchFamily="2" charset="2"/>
              <a:buChar char="§"/>
            </a:pPr>
            <a:r>
              <a:rPr lang="en-US" sz="4000" b="1">
                <a:solidFill>
                  <a:srgbClr val="F6FDE9"/>
                </a:solidFill>
              </a:rPr>
              <a:t>Physical</a:t>
            </a:r>
            <a:r>
              <a:rPr lang="en-US" sz="4000" b="1">
                <a:solidFill>
                  <a:srgbClr val="F6FDE9"/>
                </a:solidFill>
                <a:cs typeface="Arial" pitchFamily="34" charset="0"/>
              </a:rPr>
              <a:t>—</a:t>
            </a:r>
            <a:r>
              <a:rPr lang="en-US" sz="4000" b="1">
                <a:solidFill>
                  <a:srgbClr val="F6FDE9"/>
                </a:solidFill>
              </a:rPr>
              <a:t>interactions and energy changes</a:t>
            </a:r>
          </a:p>
          <a:p>
            <a:pPr>
              <a:lnSpc>
                <a:spcPct val="80000"/>
              </a:lnSpc>
              <a:spcBef>
                <a:spcPct val="25000"/>
              </a:spcBef>
              <a:buFont typeface="Wingdings" pitchFamily="2" charset="2"/>
              <a:buChar char="§"/>
            </a:pPr>
            <a:r>
              <a:rPr lang="en-US" sz="4000" b="1">
                <a:solidFill>
                  <a:srgbClr val="F6FDE9"/>
                </a:solidFill>
              </a:rPr>
              <a:t>Analytical—</a:t>
            </a:r>
          </a:p>
          <a:p>
            <a:pPr lvl="1">
              <a:lnSpc>
                <a:spcPct val="80000"/>
              </a:lnSpc>
              <a:spcBef>
                <a:spcPct val="25000"/>
              </a:spcBef>
              <a:buFontTx/>
              <a:buChar char="•"/>
            </a:pPr>
            <a:r>
              <a:rPr lang="en-US" sz="3600" b="1">
                <a:solidFill>
                  <a:srgbClr val="661266"/>
                </a:solidFill>
              </a:rPr>
              <a:t>Qualitative: What is it?</a:t>
            </a:r>
          </a:p>
          <a:p>
            <a:pPr lvl="1">
              <a:lnSpc>
                <a:spcPct val="80000"/>
              </a:lnSpc>
              <a:spcBef>
                <a:spcPct val="25000"/>
              </a:spcBef>
              <a:buFontTx/>
              <a:buChar char="•"/>
            </a:pPr>
            <a:r>
              <a:rPr lang="en-US" sz="3600" b="1">
                <a:solidFill>
                  <a:srgbClr val="661266"/>
                </a:solidFill>
              </a:rPr>
              <a:t>Quantitative: How much?</a:t>
            </a:r>
          </a:p>
        </p:txBody>
      </p:sp>
      <p:sp>
        <p:nvSpPr>
          <p:cNvPr id="273411" name="Text Box 3"/>
          <p:cNvSpPr txBox="1">
            <a:spLocks noChangeArrowheads="1"/>
          </p:cNvSpPr>
          <p:nvPr/>
        </p:nvSpPr>
        <p:spPr bwMode="auto">
          <a:xfrm>
            <a:off x="860425" y="806450"/>
            <a:ext cx="7434263" cy="838200"/>
          </a:xfrm>
          <a:prstGeom prst="rect">
            <a:avLst/>
          </a:prstGeom>
          <a:noFill/>
          <a:ln>
            <a:noFill/>
          </a:ln>
          <a:effectLst>
            <a:outerShdw dist="35921" dir="2700000" algn="ctr" rotWithShape="0">
              <a:srgbClr val="E5FFCB"/>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sz="4900" b="1">
                <a:solidFill>
                  <a:srgbClr val="660066"/>
                </a:solidFill>
              </a:rPr>
              <a:t>Branches of Chemistry</a:t>
            </a:r>
            <a:endParaRPr lang="en-US" sz="4900">
              <a:solidFill>
                <a:srgbClr val="660066"/>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3410">
                                            <p:txEl>
                                              <p:pRg st="0" end="0"/>
                                            </p:txEl>
                                          </p:spTgt>
                                        </p:tgtEl>
                                        <p:attrNameLst>
                                          <p:attrName>style.visibility</p:attrName>
                                        </p:attrNameLst>
                                      </p:cBhvr>
                                      <p:to>
                                        <p:strVal val="visible"/>
                                      </p:to>
                                    </p:set>
                                    <p:animEffect transition="in" filter="wipe(left)">
                                      <p:cBhvr>
                                        <p:cTn id="7" dur="500"/>
                                        <p:tgtEl>
                                          <p:spTgt spid="2734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3410">
                                            <p:txEl>
                                              <p:pRg st="1" end="1"/>
                                            </p:txEl>
                                          </p:spTgt>
                                        </p:tgtEl>
                                        <p:attrNameLst>
                                          <p:attrName>style.visibility</p:attrName>
                                        </p:attrNameLst>
                                      </p:cBhvr>
                                      <p:to>
                                        <p:strVal val="visible"/>
                                      </p:to>
                                    </p:set>
                                    <p:animEffect transition="in" filter="wipe(left)">
                                      <p:cBhvr>
                                        <p:cTn id="12" dur="500"/>
                                        <p:tgtEl>
                                          <p:spTgt spid="2734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3410">
                                            <p:txEl>
                                              <p:pRg st="2" end="2"/>
                                            </p:txEl>
                                          </p:spTgt>
                                        </p:tgtEl>
                                        <p:attrNameLst>
                                          <p:attrName>style.visibility</p:attrName>
                                        </p:attrNameLst>
                                      </p:cBhvr>
                                      <p:to>
                                        <p:strVal val="visible"/>
                                      </p:to>
                                    </p:set>
                                    <p:animEffect transition="in" filter="wipe(left)">
                                      <p:cBhvr>
                                        <p:cTn id="17" dur="500"/>
                                        <p:tgtEl>
                                          <p:spTgt spid="27341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3410">
                                            <p:txEl>
                                              <p:pRg st="3" end="3"/>
                                            </p:txEl>
                                          </p:spTgt>
                                        </p:tgtEl>
                                        <p:attrNameLst>
                                          <p:attrName>style.visibility</p:attrName>
                                        </p:attrNameLst>
                                      </p:cBhvr>
                                      <p:to>
                                        <p:strVal val="visible"/>
                                      </p:to>
                                    </p:set>
                                    <p:animEffect transition="in" filter="wipe(left)">
                                      <p:cBhvr>
                                        <p:cTn id="22" dur="500"/>
                                        <p:tgtEl>
                                          <p:spTgt spid="27341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3410">
                                            <p:txEl>
                                              <p:pRg st="4" end="4"/>
                                            </p:txEl>
                                          </p:spTgt>
                                        </p:tgtEl>
                                        <p:attrNameLst>
                                          <p:attrName>style.visibility</p:attrName>
                                        </p:attrNameLst>
                                      </p:cBhvr>
                                      <p:to>
                                        <p:strVal val="visible"/>
                                      </p:to>
                                    </p:set>
                                    <p:animEffect transition="in" filter="wipe(left)">
                                      <p:cBhvr>
                                        <p:cTn id="27" dur="500"/>
                                        <p:tgtEl>
                                          <p:spTgt spid="2734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0" grpId="0" build="p" bldLvl="3"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4467" name="Group 35"/>
          <p:cNvGrpSpPr>
            <a:grpSpLocks/>
          </p:cNvGrpSpPr>
          <p:nvPr/>
        </p:nvGrpSpPr>
        <p:grpSpPr bwMode="auto">
          <a:xfrm>
            <a:off x="2290763" y="1584325"/>
            <a:ext cx="4552950" cy="4283075"/>
            <a:chOff x="1446" y="1046"/>
            <a:chExt cx="2868" cy="2698"/>
          </a:xfrm>
        </p:grpSpPr>
        <p:grpSp>
          <p:nvGrpSpPr>
            <p:cNvPr id="274454" name="Group 22"/>
            <p:cNvGrpSpPr>
              <a:grpSpLocks noChangeAspect="1"/>
            </p:cNvGrpSpPr>
            <p:nvPr/>
          </p:nvGrpSpPr>
          <p:grpSpPr bwMode="auto">
            <a:xfrm>
              <a:off x="1446" y="1046"/>
              <a:ext cx="2868" cy="2698"/>
              <a:chOff x="-336" y="-816"/>
              <a:chExt cx="2414" cy="2270"/>
            </a:xfrm>
          </p:grpSpPr>
          <p:grpSp>
            <p:nvGrpSpPr>
              <p:cNvPr id="274449" name="Group 17"/>
              <p:cNvGrpSpPr>
                <a:grpSpLocks noChangeAspect="1"/>
              </p:cNvGrpSpPr>
              <p:nvPr/>
            </p:nvGrpSpPr>
            <p:grpSpPr bwMode="auto">
              <a:xfrm>
                <a:off x="-336" y="-816"/>
                <a:ext cx="2414" cy="2270"/>
                <a:chOff x="1594" y="1285"/>
                <a:chExt cx="2414" cy="2270"/>
              </a:xfrm>
            </p:grpSpPr>
            <p:sp>
              <p:nvSpPr>
                <p:cNvPr id="274450" name="Oval 18"/>
                <p:cNvSpPr>
                  <a:spLocks noChangeAspect="1" noChangeArrowheads="1"/>
                </p:cNvSpPr>
                <p:nvPr/>
              </p:nvSpPr>
              <p:spPr bwMode="auto">
                <a:xfrm>
                  <a:off x="1594" y="1285"/>
                  <a:ext cx="1334" cy="1334"/>
                </a:xfrm>
                <a:prstGeom prst="ellipse">
                  <a:avLst/>
                </a:prstGeom>
                <a:solidFill>
                  <a:schemeClr val="bg1"/>
                </a:solidFill>
                <a:ln>
                  <a:noFill/>
                </a:ln>
                <a:effectLst/>
                <a:extLst>
                  <a:ext uri="{91240B29-F687-4F45-9708-019B960494DF}">
                    <a14:hiddenLine xmlns:a14="http://schemas.microsoft.com/office/drawing/2010/main" w="28575" algn="ctr">
                      <a:solidFill>
                        <a:srgbClr val="660066"/>
                      </a:solidFill>
                      <a:round/>
                      <a:headEnd/>
                      <a:tailEnd/>
                    </a14:hiddenLine>
                  </a:ext>
                  <a:ext uri="{AF507438-7753-43E0-B8FC-AC1667EBCBE1}">
                    <a14:hiddenEffects xmlns:a14="http://schemas.microsoft.com/office/drawing/2010/main">
                      <a:effectLst>
                        <a:outerShdw dist="35921" dir="2700000" algn="ctr" rotWithShape="0">
                          <a:srgbClr val="003300"/>
                        </a:outerShdw>
                      </a:effectLst>
                    </a14:hiddenEffects>
                  </a:ext>
                </a:extLst>
              </p:spPr>
              <p:txBody>
                <a:bodyPr anchor="ctr">
                  <a:spAutoFit/>
                </a:bodyPr>
                <a:lstStyle/>
                <a:p>
                  <a:endParaRPr lang="en-US"/>
                </a:p>
              </p:txBody>
            </p:sp>
            <p:sp>
              <p:nvSpPr>
                <p:cNvPr id="274451" name="Oval 19"/>
                <p:cNvSpPr>
                  <a:spLocks noChangeAspect="1" noChangeArrowheads="1"/>
                </p:cNvSpPr>
                <p:nvPr/>
              </p:nvSpPr>
              <p:spPr bwMode="auto">
                <a:xfrm>
                  <a:off x="2674" y="1285"/>
                  <a:ext cx="1334" cy="1334"/>
                </a:xfrm>
                <a:prstGeom prst="ellipse">
                  <a:avLst/>
                </a:prstGeom>
                <a:solidFill>
                  <a:schemeClr val="bg1"/>
                </a:solidFill>
                <a:ln>
                  <a:noFill/>
                </a:ln>
                <a:effectLst/>
                <a:extLst>
                  <a:ext uri="{91240B29-F687-4F45-9708-019B960494DF}">
                    <a14:hiddenLine xmlns:a14="http://schemas.microsoft.com/office/drawing/2010/main" w="28575" algn="ctr">
                      <a:solidFill>
                        <a:srgbClr val="660066"/>
                      </a:solidFill>
                      <a:round/>
                      <a:headEnd/>
                      <a:tailEnd/>
                    </a14:hiddenLine>
                  </a:ext>
                  <a:ext uri="{AF507438-7753-43E0-B8FC-AC1667EBCBE1}">
                    <a14:hiddenEffects xmlns:a14="http://schemas.microsoft.com/office/drawing/2010/main">
                      <a:effectLst>
                        <a:outerShdw dist="35921" dir="2700000" algn="ctr" rotWithShape="0">
                          <a:srgbClr val="003300"/>
                        </a:outerShdw>
                      </a:effectLst>
                    </a14:hiddenEffects>
                  </a:ext>
                </a:extLst>
              </p:spPr>
              <p:txBody>
                <a:bodyPr anchor="ctr">
                  <a:spAutoFit/>
                </a:bodyPr>
                <a:lstStyle/>
                <a:p>
                  <a:endParaRPr lang="en-US"/>
                </a:p>
              </p:txBody>
            </p:sp>
            <p:sp>
              <p:nvSpPr>
                <p:cNvPr id="274452" name="Oval 20"/>
                <p:cNvSpPr>
                  <a:spLocks noChangeAspect="1" noChangeArrowheads="1"/>
                </p:cNvSpPr>
                <p:nvPr/>
              </p:nvSpPr>
              <p:spPr bwMode="auto">
                <a:xfrm>
                  <a:off x="2134" y="2221"/>
                  <a:ext cx="1334" cy="1334"/>
                </a:xfrm>
                <a:prstGeom prst="ellipse">
                  <a:avLst/>
                </a:prstGeom>
                <a:solidFill>
                  <a:schemeClr val="bg1"/>
                </a:solidFill>
                <a:ln>
                  <a:noFill/>
                </a:ln>
                <a:effectLst/>
                <a:extLst>
                  <a:ext uri="{91240B29-F687-4F45-9708-019B960494DF}">
                    <a14:hiddenLine xmlns:a14="http://schemas.microsoft.com/office/drawing/2010/main" w="28575" algn="ctr">
                      <a:solidFill>
                        <a:srgbClr val="660066"/>
                      </a:solidFill>
                      <a:round/>
                      <a:headEnd/>
                      <a:tailEnd/>
                    </a14:hiddenLine>
                  </a:ext>
                  <a:ext uri="{AF507438-7753-43E0-B8FC-AC1667EBCBE1}">
                    <a14:hiddenEffects xmlns:a14="http://schemas.microsoft.com/office/drawing/2010/main">
                      <a:effectLst>
                        <a:outerShdw dist="35921" dir="2700000" algn="ctr" rotWithShape="0">
                          <a:srgbClr val="003300"/>
                        </a:outerShdw>
                      </a:effectLst>
                    </a14:hiddenEffects>
                  </a:ext>
                </a:extLst>
              </p:spPr>
              <p:txBody>
                <a:bodyPr anchor="ctr">
                  <a:spAutoFit/>
                </a:bodyPr>
                <a:lstStyle/>
                <a:p>
                  <a:endParaRPr lang="en-US"/>
                </a:p>
              </p:txBody>
            </p:sp>
          </p:grpSp>
          <p:grpSp>
            <p:nvGrpSpPr>
              <p:cNvPr id="274453" name="Group 21"/>
              <p:cNvGrpSpPr>
                <a:grpSpLocks noChangeAspect="1"/>
              </p:cNvGrpSpPr>
              <p:nvPr/>
            </p:nvGrpSpPr>
            <p:grpSpPr bwMode="auto">
              <a:xfrm>
                <a:off x="-336" y="-816"/>
                <a:ext cx="2414" cy="2270"/>
                <a:chOff x="-192" y="288"/>
                <a:chExt cx="2414" cy="2270"/>
              </a:xfrm>
            </p:grpSpPr>
            <p:sp>
              <p:nvSpPr>
                <p:cNvPr id="274447" name="Oval 15"/>
                <p:cNvSpPr>
                  <a:spLocks noChangeAspect="1" noChangeArrowheads="1"/>
                </p:cNvSpPr>
                <p:nvPr/>
              </p:nvSpPr>
              <p:spPr bwMode="auto">
                <a:xfrm>
                  <a:off x="348" y="1224"/>
                  <a:ext cx="1334" cy="1334"/>
                </a:xfrm>
                <a:prstGeom prst="ellipse">
                  <a:avLst/>
                </a:prstGeom>
                <a:solidFill>
                  <a:srgbClr val="9FD53D">
                    <a:alpha val="60001"/>
                  </a:srgbClr>
                </a:solidFill>
                <a:ln>
                  <a:noFill/>
                </a:ln>
                <a:effectLst/>
                <a:extLst>
                  <a:ext uri="{91240B29-F687-4F45-9708-019B960494DF}">
                    <a14:hiddenLine xmlns:a14="http://schemas.microsoft.com/office/drawing/2010/main" w="28575" algn="ctr">
                      <a:solidFill>
                        <a:srgbClr val="660066"/>
                      </a:solidFill>
                      <a:round/>
                      <a:headEnd/>
                      <a:tailEnd/>
                    </a14:hiddenLine>
                  </a:ext>
                  <a:ext uri="{AF507438-7753-43E0-B8FC-AC1667EBCBE1}">
                    <a14:hiddenEffects xmlns:a14="http://schemas.microsoft.com/office/drawing/2010/main">
                      <a:effectLst>
                        <a:outerShdw dist="35921" dir="2700000" algn="ctr" rotWithShape="0">
                          <a:srgbClr val="003300"/>
                        </a:outerShdw>
                      </a:effectLst>
                    </a14:hiddenEffects>
                  </a:ext>
                </a:extLst>
              </p:spPr>
              <p:txBody>
                <a:bodyPr anchor="ctr">
                  <a:spAutoFit/>
                </a:bodyPr>
                <a:lstStyle/>
                <a:p>
                  <a:endParaRPr lang="en-US"/>
                </a:p>
              </p:txBody>
            </p:sp>
            <p:sp>
              <p:nvSpPr>
                <p:cNvPr id="274446" name="Oval 14"/>
                <p:cNvSpPr>
                  <a:spLocks noChangeAspect="1" noChangeArrowheads="1"/>
                </p:cNvSpPr>
                <p:nvPr/>
              </p:nvSpPr>
              <p:spPr bwMode="auto">
                <a:xfrm>
                  <a:off x="888" y="288"/>
                  <a:ext cx="1334" cy="1334"/>
                </a:xfrm>
                <a:prstGeom prst="ellipse">
                  <a:avLst/>
                </a:prstGeom>
                <a:solidFill>
                  <a:srgbClr val="6699FF">
                    <a:alpha val="60001"/>
                  </a:srgbClr>
                </a:solidFill>
                <a:ln>
                  <a:noFill/>
                </a:ln>
                <a:effectLst/>
                <a:extLst>
                  <a:ext uri="{91240B29-F687-4F45-9708-019B960494DF}">
                    <a14:hiddenLine xmlns:a14="http://schemas.microsoft.com/office/drawing/2010/main" w="28575" algn="ctr">
                      <a:solidFill>
                        <a:srgbClr val="660066"/>
                      </a:solidFill>
                      <a:round/>
                      <a:headEnd/>
                      <a:tailEnd/>
                    </a14:hiddenLine>
                  </a:ext>
                  <a:ext uri="{AF507438-7753-43E0-B8FC-AC1667EBCBE1}">
                    <a14:hiddenEffects xmlns:a14="http://schemas.microsoft.com/office/drawing/2010/main">
                      <a:effectLst>
                        <a:outerShdw dist="35921" dir="2700000" algn="ctr" rotWithShape="0">
                          <a:srgbClr val="003300"/>
                        </a:outerShdw>
                      </a:effectLst>
                    </a14:hiddenEffects>
                  </a:ext>
                </a:extLst>
              </p:spPr>
              <p:txBody>
                <a:bodyPr anchor="ctr">
                  <a:spAutoFit/>
                </a:bodyPr>
                <a:lstStyle/>
                <a:p>
                  <a:endParaRPr lang="en-US"/>
                </a:p>
              </p:txBody>
            </p:sp>
            <p:sp>
              <p:nvSpPr>
                <p:cNvPr id="274445" name="Oval 13"/>
                <p:cNvSpPr>
                  <a:spLocks noChangeAspect="1" noChangeArrowheads="1"/>
                </p:cNvSpPr>
                <p:nvPr/>
              </p:nvSpPr>
              <p:spPr bwMode="auto">
                <a:xfrm>
                  <a:off x="-192" y="288"/>
                  <a:ext cx="1334" cy="1334"/>
                </a:xfrm>
                <a:prstGeom prst="ellipse">
                  <a:avLst/>
                </a:prstGeom>
                <a:solidFill>
                  <a:srgbClr val="FF8366">
                    <a:alpha val="60001"/>
                  </a:srgbClr>
                </a:solidFill>
                <a:ln>
                  <a:noFill/>
                </a:ln>
                <a:effectLst/>
                <a:extLst>
                  <a:ext uri="{91240B29-F687-4F45-9708-019B960494DF}">
                    <a14:hiddenLine xmlns:a14="http://schemas.microsoft.com/office/drawing/2010/main" w="28575" algn="ctr">
                      <a:solidFill>
                        <a:srgbClr val="660066"/>
                      </a:solidFill>
                      <a:round/>
                      <a:headEnd/>
                      <a:tailEnd/>
                    </a14:hiddenLine>
                  </a:ext>
                  <a:ext uri="{AF507438-7753-43E0-B8FC-AC1667EBCBE1}">
                    <a14:hiddenEffects xmlns:a14="http://schemas.microsoft.com/office/drawing/2010/main">
                      <a:effectLst>
                        <a:outerShdw dist="35921" dir="2700000" algn="ctr" rotWithShape="0">
                          <a:srgbClr val="003300"/>
                        </a:outerShdw>
                      </a:effectLst>
                    </a14:hiddenEffects>
                  </a:ext>
                </a:extLst>
              </p:spPr>
              <p:txBody>
                <a:bodyPr anchor="ctr">
                  <a:spAutoFit/>
                </a:bodyPr>
                <a:lstStyle/>
                <a:p>
                  <a:endParaRPr lang="en-US"/>
                </a:p>
              </p:txBody>
            </p:sp>
          </p:grpSp>
        </p:grpSp>
        <p:sp>
          <p:nvSpPr>
            <p:cNvPr id="274456" name="WordArt 24"/>
            <p:cNvSpPr>
              <a:spLocks noChangeAspect="1" noChangeArrowheads="1" noChangeShapeType="1" noTextEdit="1"/>
            </p:cNvSpPr>
            <p:nvPr/>
          </p:nvSpPr>
          <p:spPr bwMode="auto">
            <a:xfrm>
              <a:off x="1546" y="1726"/>
              <a:ext cx="1121" cy="24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spc="-180">
                  <a:solidFill>
                    <a:srgbClr val="7E0003"/>
                  </a:solidFill>
                  <a:latin typeface="Arial"/>
                  <a:cs typeface="Arial"/>
                </a:rPr>
                <a:t>Chemistry</a:t>
              </a:r>
            </a:p>
          </p:txBody>
        </p:sp>
        <p:sp>
          <p:nvSpPr>
            <p:cNvPr id="274457" name="WordArt 25"/>
            <p:cNvSpPr>
              <a:spLocks noChangeAspect="1" noChangeArrowheads="1" noChangeShapeType="1" noTextEdit="1"/>
            </p:cNvSpPr>
            <p:nvPr/>
          </p:nvSpPr>
          <p:spPr bwMode="auto">
            <a:xfrm>
              <a:off x="3193" y="1727"/>
              <a:ext cx="826" cy="24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spc="-180">
                  <a:solidFill>
                    <a:srgbClr val="00349C"/>
                  </a:solidFill>
                  <a:latin typeface="Arial"/>
                  <a:cs typeface="Arial"/>
                </a:rPr>
                <a:t>Physics</a:t>
              </a:r>
            </a:p>
          </p:txBody>
        </p:sp>
        <p:sp>
          <p:nvSpPr>
            <p:cNvPr id="274458" name="WordArt 26"/>
            <p:cNvSpPr>
              <a:spLocks noChangeAspect="1" noChangeArrowheads="1" noChangeShapeType="1" noTextEdit="1"/>
            </p:cNvSpPr>
            <p:nvPr/>
          </p:nvSpPr>
          <p:spPr bwMode="auto">
            <a:xfrm>
              <a:off x="2467" y="2929"/>
              <a:ext cx="826" cy="24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spc="-180">
                  <a:solidFill>
                    <a:srgbClr val="005200"/>
                  </a:solidFill>
                  <a:latin typeface="Arial"/>
                  <a:cs typeface="Arial"/>
                </a:rPr>
                <a:t>Biology</a:t>
              </a:r>
            </a:p>
          </p:txBody>
        </p:sp>
      </p:grpSp>
      <p:grpSp>
        <p:nvGrpSpPr>
          <p:cNvPr id="274468" name="Group 36"/>
          <p:cNvGrpSpPr>
            <a:grpSpLocks/>
          </p:cNvGrpSpPr>
          <p:nvPr/>
        </p:nvGrpSpPr>
        <p:grpSpPr bwMode="auto">
          <a:xfrm>
            <a:off x="2900363" y="1143000"/>
            <a:ext cx="3335337" cy="381000"/>
            <a:chOff x="2395" y="600"/>
            <a:chExt cx="2101" cy="240"/>
          </a:xfrm>
        </p:grpSpPr>
        <p:sp>
          <p:nvSpPr>
            <p:cNvPr id="274459" name="WordArt 27"/>
            <p:cNvSpPr>
              <a:spLocks noChangeAspect="1" noChangeArrowheads="1" noChangeShapeType="1" noTextEdit="1"/>
            </p:cNvSpPr>
            <p:nvPr/>
          </p:nvSpPr>
          <p:spPr bwMode="auto">
            <a:xfrm>
              <a:off x="3375" y="600"/>
              <a:ext cx="1121" cy="24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spc="-180">
                  <a:solidFill>
                    <a:srgbClr val="4E14A4"/>
                  </a:solidFill>
                  <a:latin typeface="Arial"/>
                  <a:cs typeface="Arial"/>
                </a:rPr>
                <a:t>Chemistry</a:t>
              </a:r>
            </a:p>
          </p:txBody>
        </p:sp>
        <p:sp>
          <p:nvSpPr>
            <p:cNvPr id="274460" name="WordArt 28"/>
            <p:cNvSpPr>
              <a:spLocks noChangeAspect="1" noChangeArrowheads="1" noChangeShapeType="1" noTextEdit="1"/>
            </p:cNvSpPr>
            <p:nvPr/>
          </p:nvSpPr>
          <p:spPr bwMode="auto">
            <a:xfrm>
              <a:off x="2395" y="600"/>
              <a:ext cx="882" cy="24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spc="-180">
                  <a:solidFill>
                    <a:srgbClr val="4E14A4"/>
                  </a:solidFill>
                  <a:latin typeface="Arial"/>
                  <a:cs typeface="Arial"/>
                </a:rPr>
                <a:t>Physical</a:t>
              </a:r>
            </a:p>
          </p:txBody>
        </p:sp>
      </p:grpSp>
      <p:sp>
        <p:nvSpPr>
          <p:cNvPr id="274462" name="WordArt 30"/>
          <p:cNvSpPr>
            <a:spLocks noChangeAspect="1" noChangeArrowheads="1" noChangeShapeType="1" noTextEdit="1"/>
          </p:cNvSpPr>
          <p:nvPr/>
        </p:nvSpPr>
        <p:spPr bwMode="auto">
          <a:xfrm>
            <a:off x="6056313" y="4419600"/>
            <a:ext cx="1874837" cy="3810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spc="-180">
                <a:solidFill>
                  <a:schemeClr val="hlink"/>
                </a:solidFill>
                <a:latin typeface="Arial"/>
                <a:cs typeface="Arial"/>
              </a:rPr>
              <a:t>Biophysics</a:t>
            </a:r>
          </a:p>
        </p:txBody>
      </p:sp>
      <p:sp>
        <p:nvSpPr>
          <p:cNvPr id="274463" name="WordArt 31"/>
          <p:cNvSpPr>
            <a:spLocks noChangeAspect="1" noChangeArrowheads="1" noChangeShapeType="1" noTextEdit="1"/>
          </p:cNvSpPr>
          <p:nvPr/>
        </p:nvSpPr>
        <p:spPr bwMode="auto">
          <a:xfrm>
            <a:off x="968375" y="4419600"/>
            <a:ext cx="2227263" cy="3810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spc="-180">
                <a:solidFill>
                  <a:srgbClr val="C06000"/>
                </a:solidFill>
                <a:latin typeface="Arial"/>
                <a:cs typeface="Arial"/>
              </a:rPr>
              <a:t>Biochemistry</a:t>
            </a:r>
          </a:p>
        </p:txBody>
      </p:sp>
      <p:sp>
        <p:nvSpPr>
          <p:cNvPr id="274464" name="Line 32"/>
          <p:cNvSpPr>
            <a:spLocks noChangeShapeType="1"/>
          </p:cNvSpPr>
          <p:nvPr/>
        </p:nvSpPr>
        <p:spPr bwMode="auto">
          <a:xfrm flipV="1">
            <a:off x="2185988" y="3762375"/>
            <a:ext cx="1785937" cy="573088"/>
          </a:xfrm>
          <a:prstGeom prst="line">
            <a:avLst/>
          </a:prstGeom>
          <a:noFill/>
          <a:ln w="76200">
            <a:solidFill>
              <a:srgbClr val="C06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3300"/>
                  </a:outerShdw>
                </a:effectLst>
              </a14:hiddenEffects>
            </a:ext>
          </a:extLst>
        </p:spPr>
        <p:txBody>
          <a:bodyPr>
            <a:spAutoFit/>
          </a:bodyPr>
          <a:lstStyle/>
          <a:p>
            <a:endParaRPr lang="en-US"/>
          </a:p>
        </p:txBody>
      </p:sp>
      <p:sp>
        <p:nvSpPr>
          <p:cNvPr id="274465" name="Line 33"/>
          <p:cNvSpPr>
            <a:spLocks noChangeShapeType="1"/>
          </p:cNvSpPr>
          <p:nvPr/>
        </p:nvSpPr>
        <p:spPr bwMode="auto">
          <a:xfrm flipH="1" flipV="1">
            <a:off x="5124450" y="3762375"/>
            <a:ext cx="1785938" cy="573088"/>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3300"/>
                  </a:outerShdw>
                </a:effectLst>
              </a14:hiddenEffects>
            </a:ext>
          </a:extLst>
        </p:spPr>
        <p:txBody>
          <a:bodyPr>
            <a:spAutoFit/>
          </a:bodyPr>
          <a:lstStyle/>
          <a:p>
            <a:endParaRPr lang="en-US"/>
          </a:p>
        </p:txBody>
      </p:sp>
      <p:sp>
        <p:nvSpPr>
          <p:cNvPr id="274466" name="Line 34"/>
          <p:cNvSpPr>
            <a:spLocks noChangeShapeType="1"/>
          </p:cNvSpPr>
          <p:nvPr/>
        </p:nvSpPr>
        <p:spPr bwMode="auto">
          <a:xfrm>
            <a:off x="4567238" y="1524000"/>
            <a:ext cx="0" cy="1279525"/>
          </a:xfrm>
          <a:prstGeom prst="line">
            <a:avLst/>
          </a:prstGeom>
          <a:noFill/>
          <a:ln w="76200">
            <a:solidFill>
              <a:srgbClr val="4E14A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3300"/>
                  </a:outerShdw>
                </a:effectLst>
              </a14:hiddenEffects>
            </a:ext>
          </a:extLst>
        </p:spPr>
        <p:txBody>
          <a:bodyPr>
            <a:spAutoFit/>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4462"/>
                                        </p:tgtEl>
                                        <p:attrNameLst>
                                          <p:attrName>style.visibility</p:attrName>
                                        </p:attrNameLst>
                                      </p:cBhvr>
                                      <p:to>
                                        <p:strVal val="visible"/>
                                      </p:to>
                                    </p:set>
                                    <p:animEffect transition="in" filter="fade">
                                      <p:cBhvr>
                                        <p:cTn id="7" dur="500"/>
                                        <p:tgtEl>
                                          <p:spTgt spid="27446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4465"/>
                                        </p:tgtEl>
                                        <p:attrNameLst>
                                          <p:attrName>style.visibility</p:attrName>
                                        </p:attrNameLst>
                                      </p:cBhvr>
                                      <p:to>
                                        <p:strVal val="visible"/>
                                      </p:to>
                                    </p:set>
                                    <p:animEffect transition="in" filter="wipe(down)">
                                      <p:cBhvr>
                                        <p:cTn id="10" dur="300"/>
                                        <p:tgtEl>
                                          <p:spTgt spid="27446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74468"/>
                                        </p:tgtEl>
                                        <p:attrNameLst>
                                          <p:attrName>style.visibility</p:attrName>
                                        </p:attrNameLst>
                                      </p:cBhvr>
                                      <p:to>
                                        <p:strVal val="visible"/>
                                      </p:to>
                                    </p:set>
                                    <p:animEffect transition="in" filter="fade">
                                      <p:cBhvr>
                                        <p:cTn id="15" dur="500"/>
                                        <p:tgtEl>
                                          <p:spTgt spid="27446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74466"/>
                                        </p:tgtEl>
                                        <p:attrNameLst>
                                          <p:attrName>style.visibility</p:attrName>
                                        </p:attrNameLst>
                                      </p:cBhvr>
                                      <p:to>
                                        <p:strVal val="visible"/>
                                      </p:to>
                                    </p:set>
                                    <p:animEffect transition="in" filter="wipe(up)">
                                      <p:cBhvr>
                                        <p:cTn id="18" dur="300"/>
                                        <p:tgtEl>
                                          <p:spTgt spid="27446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4463"/>
                                        </p:tgtEl>
                                        <p:attrNameLst>
                                          <p:attrName>style.visibility</p:attrName>
                                        </p:attrNameLst>
                                      </p:cBhvr>
                                      <p:to>
                                        <p:strVal val="visible"/>
                                      </p:to>
                                    </p:set>
                                    <p:animEffect transition="in" filter="fade">
                                      <p:cBhvr>
                                        <p:cTn id="23" dur="500"/>
                                        <p:tgtEl>
                                          <p:spTgt spid="27446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74464"/>
                                        </p:tgtEl>
                                        <p:attrNameLst>
                                          <p:attrName>style.visibility</p:attrName>
                                        </p:attrNameLst>
                                      </p:cBhvr>
                                      <p:to>
                                        <p:strVal val="visible"/>
                                      </p:to>
                                    </p:set>
                                    <p:animEffect transition="in" filter="wipe(down)">
                                      <p:cBhvr>
                                        <p:cTn id="26" dur="300"/>
                                        <p:tgtEl>
                                          <p:spTgt spid="274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62" grpId="0" animBg="1"/>
      <p:bldP spid="274463" grpId="0" animBg="1"/>
      <p:bldP spid="274464" grpId="0" animBg="1"/>
      <p:bldP spid="274465" grpId="0" animBg="1"/>
      <p:bldP spid="27446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Text Box 5"/>
          <p:cNvSpPr txBox="1">
            <a:spLocks noChangeArrowheads="1"/>
          </p:cNvSpPr>
          <p:nvPr/>
        </p:nvSpPr>
        <p:spPr bwMode="auto">
          <a:xfrm>
            <a:off x="800100" y="1776413"/>
            <a:ext cx="7543800" cy="3303587"/>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ctr">
              <a:lnSpc>
                <a:spcPct val="85000"/>
              </a:lnSpc>
              <a:spcBef>
                <a:spcPct val="50000"/>
              </a:spcBef>
            </a:pPr>
            <a:r>
              <a:rPr lang="en-US" sz="7200" b="1">
                <a:solidFill>
                  <a:srgbClr val="212D87"/>
                </a:solidFill>
              </a:rPr>
              <a:t>What Do </a:t>
            </a:r>
            <a:r>
              <a:rPr lang="en-US" sz="8800" b="1">
                <a:solidFill>
                  <a:srgbClr val="212D87"/>
                </a:solidFill>
              </a:rPr>
              <a:t>Chemists</a:t>
            </a:r>
            <a:br>
              <a:rPr lang="en-US" sz="8800" b="1">
                <a:solidFill>
                  <a:srgbClr val="212D87"/>
                </a:solidFill>
              </a:rPr>
            </a:br>
            <a:r>
              <a:rPr lang="en-US" sz="8800" b="1">
                <a:solidFill>
                  <a:srgbClr val="212D87"/>
                </a:solidFill>
              </a:rPr>
              <a:t>Do?</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ext Box 2"/>
          <p:cNvSpPr txBox="1">
            <a:spLocks noChangeArrowheads="1"/>
          </p:cNvSpPr>
          <p:nvPr/>
        </p:nvSpPr>
        <p:spPr bwMode="auto">
          <a:xfrm>
            <a:off x="914400" y="1447800"/>
            <a:ext cx="7315200" cy="869950"/>
          </a:xfrm>
          <a:prstGeom prst="rect">
            <a:avLst/>
          </a:prstGeom>
          <a:noFill/>
          <a:ln>
            <a:noFill/>
          </a:ln>
          <a:effectLst>
            <a:outerShdw dist="35921" dir="2700000" algn="ctr" rotWithShape="0">
              <a:srgbClr val="1D1C3A"/>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85000"/>
              </a:lnSpc>
            </a:pPr>
            <a:r>
              <a:rPr lang="en-US" sz="6000" b="1">
                <a:solidFill>
                  <a:srgbClr val="A6F4FE"/>
                </a:solidFill>
              </a:rPr>
              <a:t>science</a:t>
            </a:r>
          </a:p>
        </p:txBody>
      </p:sp>
      <p:sp>
        <p:nvSpPr>
          <p:cNvPr id="297987" name="Text Box 3"/>
          <p:cNvSpPr txBox="1">
            <a:spLocks noChangeArrowheads="1"/>
          </p:cNvSpPr>
          <p:nvPr/>
        </p:nvSpPr>
        <p:spPr bwMode="auto">
          <a:xfrm>
            <a:off x="914400" y="2501900"/>
            <a:ext cx="731520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85000"/>
              </a:lnSpc>
            </a:pPr>
            <a:r>
              <a:rPr lang="en-US" sz="4000" b="1">
                <a:solidFill>
                  <a:srgbClr val="DFFBFF"/>
                </a:solidFill>
              </a:rPr>
              <a:t>the total collection of knowledge gained through the systematic observation of nature</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ext Box 2"/>
          <p:cNvSpPr txBox="1">
            <a:spLocks noChangeArrowheads="1"/>
          </p:cNvSpPr>
          <p:nvPr/>
        </p:nvSpPr>
        <p:spPr bwMode="auto">
          <a:xfrm>
            <a:off x="773113" y="914400"/>
            <a:ext cx="7610475" cy="947738"/>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ctr">
              <a:lnSpc>
                <a:spcPct val="85000"/>
              </a:lnSpc>
              <a:spcBef>
                <a:spcPct val="50000"/>
              </a:spcBef>
            </a:pPr>
            <a:r>
              <a:rPr lang="en-US" sz="6600" b="1">
                <a:solidFill>
                  <a:srgbClr val="212D87"/>
                </a:solidFill>
              </a:rPr>
              <a:t>Science</a:t>
            </a:r>
          </a:p>
        </p:txBody>
      </p:sp>
      <p:sp>
        <p:nvSpPr>
          <p:cNvPr id="300035" name="Text Box 3"/>
          <p:cNvSpPr txBox="1">
            <a:spLocks noChangeArrowheads="1"/>
          </p:cNvSpPr>
          <p:nvPr/>
        </p:nvSpPr>
        <p:spPr bwMode="auto">
          <a:xfrm>
            <a:off x="914400" y="1905000"/>
            <a:ext cx="73152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290513" indent="-290513">
              <a:defRPr>
                <a:solidFill>
                  <a:schemeClr val="tx1"/>
                </a:solidFill>
                <a:latin typeface="Arial" pitchFamily="34" charset="0"/>
              </a:defRPr>
            </a:lvl1pPr>
            <a:lvl2pPr marL="914400" indent="-282575">
              <a:defRPr>
                <a:solidFill>
                  <a:schemeClr val="tx1"/>
                </a:solidFill>
                <a:latin typeface="Arial" pitchFamily="34" charset="0"/>
              </a:defRPr>
            </a:lvl2pPr>
            <a:lvl3pPr marL="1320800" indent="-292100">
              <a:defRPr>
                <a:solidFill>
                  <a:schemeClr val="tx1"/>
                </a:solidFill>
                <a:latin typeface="Arial" pitchFamily="34" charset="0"/>
              </a:defRPr>
            </a:lvl3pPr>
            <a:lvl4pPr marL="1714500" indent="-279400">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80000"/>
              </a:lnSpc>
              <a:spcBef>
                <a:spcPct val="35000"/>
              </a:spcBef>
              <a:buFontTx/>
              <a:buChar char="•"/>
            </a:pPr>
            <a:r>
              <a:rPr lang="en-US" sz="3800" b="1"/>
              <a:t>Pure Science</a:t>
            </a:r>
            <a:r>
              <a:rPr lang="en-US" sz="3800" b="1">
                <a:cs typeface="Arial" pitchFamily="34" charset="0"/>
              </a:rPr>
              <a:t>— </a:t>
            </a:r>
            <a:r>
              <a:rPr lang="en-US" sz="3800" b="1">
                <a:solidFill>
                  <a:srgbClr val="194559"/>
                </a:solidFill>
              </a:rPr>
              <a:t>probes world simply to learn new things</a:t>
            </a:r>
          </a:p>
          <a:p>
            <a:pPr>
              <a:lnSpc>
                <a:spcPct val="80000"/>
              </a:lnSpc>
              <a:spcBef>
                <a:spcPct val="35000"/>
              </a:spcBef>
              <a:buFontTx/>
              <a:buChar char="•"/>
            </a:pPr>
            <a:r>
              <a:rPr lang="en-US" sz="3800" b="1"/>
              <a:t>Applied Science</a:t>
            </a:r>
            <a:r>
              <a:rPr lang="en-US" sz="3800" b="1">
                <a:cs typeface="Arial" pitchFamily="34" charset="0"/>
              </a:rPr>
              <a:t>— </a:t>
            </a:r>
            <a:r>
              <a:rPr lang="en-US" sz="3800" b="1">
                <a:solidFill>
                  <a:srgbClr val="194559"/>
                </a:solidFill>
                <a:cs typeface="Arial" pitchFamily="34" charset="0"/>
              </a:rPr>
              <a:t>searches for specific applications</a:t>
            </a:r>
          </a:p>
          <a:p>
            <a:pPr>
              <a:lnSpc>
                <a:spcPct val="80000"/>
              </a:lnSpc>
              <a:spcBef>
                <a:spcPct val="35000"/>
              </a:spcBef>
              <a:buFontTx/>
              <a:buChar char="•"/>
            </a:pPr>
            <a:r>
              <a:rPr lang="en-US" sz="3800" b="1">
                <a:cs typeface="Arial" pitchFamily="34" charset="0"/>
              </a:rPr>
              <a:t>Scientific Questions— </a:t>
            </a:r>
            <a:r>
              <a:rPr lang="en-US" sz="3800" b="1">
                <a:solidFill>
                  <a:srgbClr val="194559"/>
                </a:solidFill>
                <a:cs typeface="Arial" pitchFamily="34" charset="0"/>
              </a:rPr>
              <a:t>direct and stimulate scientific inquiry</a:t>
            </a:r>
          </a:p>
        </p:txBody>
      </p:sp>
      <p:sp>
        <p:nvSpPr>
          <p:cNvPr id="300036" name="Line 4"/>
          <p:cNvSpPr>
            <a:spLocks noChangeShapeType="1"/>
          </p:cNvSpPr>
          <p:nvPr/>
        </p:nvSpPr>
        <p:spPr bwMode="auto">
          <a:xfrm>
            <a:off x="1416050" y="1752600"/>
            <a:ext cx="6324600" cy="0"/>
          </a:xfrm>
          <a:prstGeom prst="line">
            <a:avLst/>
          </a:prstGeom>
          <a:noFill/>
          <a:ln w="57150">
            <a:solidFill>
              <a:srgbClr val="DCF7F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3300"/>
                  </a:outerShdw>
                </a:effectLst>
              </a14:hiddenEffects>
            </a:ext>
          </a:extLst>
        </p:spPr>
        <p:txBody>
          <a:bodyPr>
            <a:spAutoFit/>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0035">
                                            <p:txEl>
                                              <p:pRg st="0" end="0"/>
                                            </p:txEl>
                                          </p:spTgt>
                                        </p:tgtEl>
                                        <p:attrNameLst>
                                          <p:attrName>style.visibility</p:attrName>
                                        </p:attrNameLst>
                                      </p:cBhvr>
                                      <p:to>
                                        <p:strVal val="visible"/>
                                      </p:to>
                                    </p:set>
                                    <p:animEffect transition="in" filter="wipe(left)">
                                      <p:cBhvr>
                                        <p:cTn id="7" dur="500"/>
                                        <p:tgtEl>
                                          <p:spTgt spid="300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0035">
                                            <p:txEl>
                                              <p:pRg st="1" end="1"/>
                                            </p:txEl>
                                          </p:spTgt>
                                        </p:tgtEl>
                                        <p:attrNameLst>
                                          <p:attrName>style.visibility</p:attrName>
                                        </p:attrNameLst>
                                      </p:cBhvr>
                                      <p:to>
                                        <p:strVal val="visible"/>
                                      </p:to>
                                    </p:set>
                                    <p:animEffect transition="in" filter="wipe(left)">
                                      <p:cBhvr>
                                        <p:cTn id="12" dur="500"/>
                                        <p:tgtEl>
                                          <p:spTgt spid="3000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0035">
                                            <p:txEl>
                                              <p:pRg st="2" end="2"/>
                                            </p:txEl>
                                          </p:spTgt>
                                        </p:tgtEl>
                                        <p:attrNameLst>
                                          <p:attrName>style.visibility</p:attrName>
                                        </p:attrNameLst>
                                      </p:cBhvr>
                                      <p:to>
                                        <p:strVal val="visible"/>
                                      </p:to>
                                    </p:set>
                                    <p:animEffect transition="in" filter="wipe(left)">
                                      <p:cBhvr>
                                        <p:cTn id="17" dur="500"/>
                                        <p:tgtEl>
                                          <p:spTgt spid="300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9" name="Text Box 3"/>
          <p:cNvSpPr txBox="1">
            <a:spLocks noChangeArrowheads="1"/>
          </p:cNvSpPr>
          <p:nvPr/>
        </p:nvSpPr>
        <p:spPr bwMode="auto">
          <a:xfrm>
            <a:off x="1552575" y="2060575"/>
            <a:ext cx="6038850" cy="2735263"/>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ctr">
              <a:lnSpc>
                <a:spcPct val="85000"/>
              </a:lnSpc>
            </a:pPr>
            <a:r>
              <a:rPr lang="en-US" sz="6600" b="1">
                <a:solidFill>
                  <a:srgbClr val="212D87"/>
                </a:solidFill>
              </a:rPr>
              <a:t>How Do Chemists </a:t>
            </a:r>
            <a:br>
              <a:rPr lang="en-US" sz="6600" b="1">
                <a:solidFill>
                  <a:srgbClr val="212D87"/>
                </a:solidFill>
              </a:rPr>
            </a:br>
            <a:r>
              <a:rPr lang="en-US" sz="7200" b="1" i="1">
                <a:solidFill>
                  <a:srgbClr val="212D87"/>
                </a:solidFill>
              </a:rPr>
              <a:t>DO</a:t>
            </a:r>
            <a:r>
              <a:rPr lang="en-US" sz="6600" b="1">
                <a:solidFill>
                  <a:srgbClr val="212D87"/>
                </a:solidFill>
              </a:rPr>
              <a:t> Science?</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Text Box 5"/>
          <p:cNvSpPr txBox="1">
            <a:spLocks noChangeArrowheads="1"/>
          </p:cNvSpPr>
          <p:nvPr/>
        </p:nvSpPr>
        <p:spPr bwMode="auto">
          <a:xfrm>
            <a:off x="914400" y="1676400"/>
            <a:ext cx="7315200" cy="360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228600" indent="-228600">
              <a:defRPr>
                <a:solidFill>
                  <a:schemeClr val="tx1"/>
                </a:solidFill>
                <a:latin typeface="Arial" pitchFamily="34" charset="0"/>
              </a:defRPr>
            </a:lvl1pPr>
            <a:lvl2pPr marL="623888" indent="-280988">
              <a:defRPr>
                <a:solidFill>
                  <a:schemeClr val="tx1"/>
                </a:solidFill>
                <a:latin typeface="Arial" pitchFamily="34" charset="0"/>
              </a:defRPr>
            </a:lvl2pPr>
            <a:lvl3pPr marL="1092200" indent="-342900">
              <a:defRPr>
                <a:solidFill>
                  <a:schemeClr val="tx1"/>
                </a:solidFill>
                <a:latin typeface="Arial" pitchFamily="34" charset="0"/>
              </a:defRPr>
            </a:lvl3pPr>
            <a:lvl4pPr marL="1714500" indent="-279400">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80000"/>
              </a:lnSpc>
              <a:spcBef>
                <a:spcPct val="20000"/>
              </a:spcBef>
              <a:buFontTx/>
              <a:buChar char="•"/>
            </a:pPr>
            <a:r>
              <a:rPr lang="en-US" sz="3800" b="1" dirty="0"/>
              <a:t>Notice something which elicits a question</a:t>
            </a:r>
          </a:p>
          <a:p>
            <a:pPr>
              <a:lnSpc>
                <a:spcPct val="80000"/>
              </a:lnSpc>
              <a:spcBef>
                <a:spcPct val="20000"/>
              </a:spcBef>
              <a:buFontTx/>
              <a:buChar char="•"/>
            </a:pPr>
            <a:r>
              <a:rPr lang="en-US" sz="3800" b="1" dirty="0"/>
              <a:t>Gather information</a:t>
            </a:r>
          </a:p>
          <a:p>
            <a:pPr lvl="1">
              <a:lnSpc>
                <a:spcPct val="80000"/>
              </a:lnSpc>
              <a:spcBef>
                <a:spcPct val="20000"/>
              </a:spcBef>
              <a:buFont typeface="Wingdings" pitchFamily="2" charset="2"/>
              <a:buChar char="§"/>
            </a:pPr>
            <a:r>
              <a:rPr lang="en-US" sz="3800" b="1" dirty="0">
                <a:solidFill>
                  <a:srgbClr val="212D87"/>
                </a:solidFill>
              </a:rPr>
              <a:t>Objective information</a:t>
            </a:r>
          </a:p>
          <a:p>
            <a:pPr lvl="2">
              <a:lnSpc>
                <a:spcPct val="80000"/>
              </a:lnSpc>
              <a:spcBef>
                <a:spcPct val="20000"/>
              </a:spcBef>
              <a:buFont typeface="Arial" pitchFamily="34" charset="0"/>
              <a:buChar char="–"/>
            </a:pPr>
            <a:r>
              <a:rPr lang="en-US" sz="3600" b="1" dirty="0">
                <a:solidFill>
                  <a:srgbClr val="194559"/>
                </a:solidFill>
              </a:rPr>
              <a:t>Unaffected by observer’s personal inclinations and presuppositions</a:t>
            </a:r>
          </a:p>
        </p:txBody>
      </p:sp>
      <p:sp>
        <p:nvSpPr>
          <p:cNvPr id="61447" name="Text Box 7"/>
          <p:cNvSpPr txBox="1">
            <a:spLocks noChangeArrowheads="1"/>
          </p:cNvSpPr>
          <p:nvPr/>
        </p:nvSpPr>
        <p:spPr bwMode="auto">
          <a:xfrm>
            <a:off x="773113" y="914400"/>
            <a:ext cx="7610475" cy="8699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ctr">
              <a:lnSpc>
                <a:spcPct val="85000"/>
              </a:lnSpc>
              <a:spcBef>
                <a:spcPct val="50000"/>
              </a:spcBef>
            </a:pPr>
            <a:r>
              <a:rPr lang="en-US" sz="6000" b="1">
                <a:solidFill>
                  <a:srgbClr val="212D87"/>
                </a:solidFill>
              </a:rPr>
              <a:t>Scientists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45">
                                            <p:txEl>
                                              <p:pRg st="0" end="0"/>
                                            </p:txEl>
                                          </p:spTgt>
                                        </p:tgtEl>
                                        <p:attrNameLst>
                                          <p:attrName>style.visibility</p:attrName>
                                        </p:attrNameLst>
                                      </p:cBhvr>
                                      <p:to>
                                        <p:strVal val="visible"/>
                                      </p:to>
                                    </p:set>
                                    <p:animEffect transition="in" filter="wipe(left)">
                                      <p:cBhvr>
                                        <p:cTn id="7" dur="500"/>
                                        <p:tgtEl>
                                          <p:spTgt spid="6144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45">
                                            <p:txEl>
                                              <p:pRg st="1" end="1"/>
                                            </p:txEl>
                                          </p:spTgt>
                                        </p:tgtEl>
                                        <p:attrNameLst>
                                          <p:attrName>style.visibility</p:attrName>
                                        </p:attrNameLst>
                                      </p:cBhvr>
                                      <p:to>
                                        <p:strVal val="visible"/>
                                      </p:to>
                                    </p:set>
                                    <p:animEffect transition="in" filter="wipe(left)">
                                      <p:cBhvr>
                                        <p:cTn id="12" dur="500"/>
                                        <p:tgtEl>
                                          <p:spTgt spid="6144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45">
                                            <p:txEl>
                                              <p:pRg st="2" end="2"/>
                                            </p:txEl>
                                          </p:spTgt>
                                        </p:tgtEl>
                                        <p:attrNameLst>
                                          <p:attrName>style.visibility</p:attrName>
                                        </p:attrNameLst>
                                      </p:cBhvr>
                                      <p:to>
                                        <p:strVal val="visible"/>
                                      </p:to>
                                    </p:set>
                                    <p:animEffect transition="in" filter="wipe(left)">
                                      <p:cBhvr>
                                        <p:cTn id="17" dur="500"/>
                                        <p:tgtEl>
                                          <p:spTgt spid="6144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Dink1_0.18.wav"/>
                                        </p:tgtEl>
                                      </p:cMediaNode>
                                    </p:audio>
                                  </p:subTnLst>
                                </p:cTn>
                              </p:par>
                            </p:childTnLst>
                          </p:cTn>
                        </p:par>
                        <p:par>
                          <p:cTn id="18" fill="hold" nodeType="afterGroup">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1445">
                                            <p:txEl>
                                              <p:pRg st="3" end="3"/>
                                            </p:txEl>
                                          </p:spTgt>
                                        </p:tgtEl>
                                        <p:attrNameLst>
                                          <p:attrName>style.visibility</p:attrName>
                                        </p:attrNameLst>
                                      </p:cBhvr>
                                      <p:to>
                                        <p:strVal val="visible"/>
                                      </p:to>
                                    </p:set>
                                    <p:animEffect transition="in" filter="fade">
                                      <p:cBhvr>
                                        <p:cTn id="21" dur="500"/>
                                        <p:tgtEl>
                                          <p:spTgt spid="614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uiExpand="1" build="p" bldLvl="2"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Text Box 2"/>
          <p:cNvSpPr txBox="1">
            <a:spLocks noChangeArrowheads="1"/>
          </p:cNvSpPr>
          <p:nvPr/>
        </p:nvSpPr>
        <p:spPr bwMode="auto">
          <a:xfrm>
            <a:off x="914400" y="1676400"/>
            <a:ext cx="7315200" cy="418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228600" indent="-228600">
              <a:defRPr>
                <a:solidFill>
                  <a:schemeClr val="tx1"/>
                </a:solidFill>
                <a:latin typeface="Arial" pitchFamily="34" charset="0"/>
              </a:defRPr>
            </a:lvl1pPr>
            <a:lvl2pPr marL="623888" indent="-280988">
              <a:defRPr>
                <a:solidFill>
                  <a:schemeClr val="tx1"/>
                </a:solidFill>
                <a:latin typeface="Arial" pitchFamily="34" charset="0"/>
              </a:defRPr>
            </a:lvl2pPr>
            <a:lvl3pPr marL="1092200" indent="-342900">
              <a:defRPr>
                <a:solidFill>
                  <a:schemeClr val="tx1"/>
                </a:solidFill>
                <a:latin typeface="Arial" pitchFamily="34" charset="0"/>
              </a:defRPr>
            </a:lvl3pPr>
            <a:lvl4pPr marL="1714500" indent="-279400">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80000"/>
              </a:lnSpc>
              <a:spcBef>
                <a:spcPct val="20000"/>
              </a:spcBef>
              <a:buFontTx/>
              <a:buChar char="•"/>
            </a:pPr>
            <a:r>
              <a:rPr lang="en-US" sz="3800" b="1"/>
              <a:t>Notice something which elicits a question</a:t>
            </a:r>
          </a:p>
          <a:p>
            <a:pPr>
              <a:lnSpc>
                <a:spcPct val="80000"/>
              </a:lnSpc>
              <a:spcBef>
                <a:spcPct val="20000"/>
              </a:spcBef>
              <a:buFontTx/>
              <a:buChar char="•"/>
            </a:pPr>
            <a:r>
              <a:rPr lang="en-US" sz="3800" b="1"/>
              <a:t>Gather information</a:t>
            </a:r>
          </a:p>
          <a:p>
            <a:pPr lvl="1">
              <a:lnSpc>
                <a:spcPct val="80000"/>
              </a:lnSpc>
              <a:spcBef>
                <a:spcPct val="20000"/>
              </a:spcBef>
              <a:buFont typeface="Wingdings" pitchFamily="2" charset="2"/>
              <a:buChar char="§"/>
            </a:pPr>
            <a:r>
              <a:rPr lang="en-US" sz="3800" b="1">
                <a:solidFill>
                  <a:srgbClr val="212D87"/>
                </a:solidFill>
              </a:rPr>
              <a:t>Objective information</a:t>
            </a:r>
          </a:p>
          <a:p>
            <a:pPr lvl="1">
              <a:lnSpc>
                <a:spcPct val="80000"/>
              </a:lnSpc>
              <a:spcBef>
                <a:spcPct val="20000"/>
              </a:spcBef>
              <a:buFont typeface="Wingdings" pitchFamily="2" charset="2"/>
              <a:buChar char="§"/>
            </a:pPr>
            <a:r>
              <a:rPr lang="en-US" sz="3800" b="1">
                <a:solidFill>
                  <a:srgbClr val="212D87"/>
                </a:solidFill>
              </a:rPr>
              <a:t>Subjective information</a:t>
            </a:r>
          </a:p>
          <a:p>
            <a:pPr lvl="2">
              <a:lnSpc>
                <a:spcPct val="80000"/>
              </a:lnSpc>
              <a:spcBef>
                <a:spcPct val="20000"/>
              </a:spcBef>
              <a:buFont typeface="Arial" pitchFamily="34" charset="0"/>
              <a:buChar char="–"/>
            </a:pPr>
            <a:r>
              <a:rPr lang="en-US" sz="3600" b="1">
                <a:solidFill>
                  <a:srgbClr val="194559"/>
                </a:solidFill>
              </a:rPr>
              <a:t>Affected by observer’s personal inclinations and presuppositions</a:t>
            </a:r>
          </a:p>
        </p:txBody>
      </p:sp>
      <p:sp>
        <p:nvSpPr>
          <p:cNvPr id="357379" name="Text Box 3"/>
          <p:cNvSpPr txBox="1">
            <a:spLocks noChangeArrowheads="1"/>
          </p:cNvSpPr>
          <p:nvPr/>
        </p:nvSpPr>
        <p:spPr bwMode="auto">
          <a:xfrm>
            <a:off x="766763" y="914400"/>
            <a:ext cx="7610475" cy="8699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ctr">
              <a:lnSpc>
                <a:spcPct val="85000"/>
              </a:lnSpc>
              <a:spcBef>
                <a:spcPct val="50000"/>
              </a:spcBef>
            </a:pPr>
            <a:r>
              <a:rPr lang="en-US" sz="6000" b="1">
                <a:solidFill>
                  <a:srgbClr val="212D87"/>
                </a:solidFill>
              </a:rPr>
              <a:t>Scientists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7378">
                                            <p:txEl>
                                              <p:pRg st="3" end="3"/>
                                            </p:txEl>
                                          </p:spTgt>
                                        </p:tgtEl>
                                        <p:attrNameLst>
                                          <p:attrName>style.visibility</p:attrName>
                                        </p:attrNameLst>
                                      </p:cBhvr>
                                      <p:to>
                                        <p:strVal val="visible"/>
                                      </p:to>
                                    </p:set>
                                    <p:animEffect transition="in" filter="wipe(left)">
                                      <p:cBhvr>
                                        <p:cTn id="7" dur="500"/>
                                        <p:tgtEl>
                                          <p:spTgt spid="357378">
                                            <p:txEl>
                                              <p:pRg st="3" end="3"/>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Dink1_0.18.wav"/>
                                        </p:tgtEl>
                                      </p:cMediaNode>
                                    </p:audio>
                                  </p:sub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7378">
                                            <p:txEl>
                                              <p:pRg st="4" end="4"/>
                                            </p:txEl>
                                          </p:spTgt>
                                        </p:tgtEl>
                                        <p:attrNameLst>
                                          <p:attrName>style.visibility</p:attrName>
                                        </p:attrNameLst>
                                      </p:cBhvr>
                                      <p:to>
                                        <p:strVal val="visible"/>
                                      </p:to>
                                    </p:set>
                                    <p:animEffect transition="in" filter="fade">
                                      <p:cBhvr>
                                        <p:cTn id="11" dur="500"/>
                                        <p:tgtEl>
                                          <p:spTgt spid="3573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uiExpand="1"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914400" y="1676400"/>
            <a:ext cx="7315200" cy="380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228600" indent="-228600">
              <a:defRPr>
                <a:solidFill>
                  <a:schemeClr val="tx1"/>
                </a:solidFill>
                <a:latin typeface="Arial" pitchFamily="34" charset="0"/>
              </a:defRPr>
            </a:lvl1pPr>
            <a:lvl2pPr marL="623888" indent="-280988">
              <a:defRPr>
                <a:solidFill>
                  <a:schemeClr val="tx1"/>
                </a:solidFill>
                <a:latin typeface="Arial" pitchFamily="34" charset="0"/>
              </a:defRPr>
            </a:lvl2pPr>
            <a:lvl3pPr marL="1092200" indent="-342900">
              <a:defRPr>
                <a:solidFill>
                  <a:schemeClr val="tx1"/>
                </a:solidFill>
                <a:latin typeface="Arial" pitchFamily="34" charset="0"/>
              </a:defRPr>
            </a:lvl3pPr>
            <a:lvl4pPr marL="1714500" indent="-279400">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80000"/>
              </a:lnSpc>
              <a:spcBef>
                <a:spcPct val="20000"/>
              </a:spcBef>
              <a:buFontTx/>
              <a:buChar char="•"/>
            </a:pPr>
            <a:r>
              <a:rPr lang="en-US" sz="3800" b="1"/>
              <a:t>Collect data</a:t>
            </a:r>
          </a:p>
          <a:p>
            <a:pPr lvl="1">
              <a:lnSpc>
                <a:spcPct val="80000"/>
              </a:lnSpc>
              <a:spcBef>
                <a:spcPct val="20000"/>
              </a:spcBef>
              <a:buFont typeface="Wingdings" pitchFamily="2" charset="2"/>
              <a:buChar char="§"/>
            </a:pPr>
            <a:r>
              <a:rPr lang="en-US" sz="3800" b="1">
                <a:solidFill>
                  <a:srgbClr val="212D87"/>
                </a:solidFill>
              </a:rPr>
              <a:t>Quantitative</a:t>
            </a:r>
            <a:r>
              <a:rPr lang="en-US" sz="3800" b="1">
                <a:solidFill>
                  <a:srgbClr val="212D87"/>
                </a:solidFill>
                <a:cs typeface="Arial" pitchFamily="34" charset="0"/>
              </a:rPr>
              <a:t>—</a:t>
            </a:r>
            <a:r>
              <a:rPr lang="en-US" sz="3800" b="1">
                <a:solidFill>
                  <a:srgbClr val="212D87"/>
                </a:solidFill>
              </a:rPr>
              <a:t>numerical</a:t>
            </a:r>
          </a:p>
          <a:p>
            <a:pPr lvl="1">
              <a:lnSpc>
                <a:spcPct val="80000"/>
              </a:lnSpc>
              <a:spcBef>
                <a:spcPct val="20000"/>
              </a:spcBef>
              <a:buFont typeface="Wingdings" pitchFamily="2" charset="2"/>
              <a:buChar char="§"/>
            </a:pPr>
            <a:r>
              <a:rPr lang="en-US" sz="3800" b="1">
                <a:solidFill>
                  <a:srgbClr val="212D87"/>
                </a:solidFill>
              </a:rPr>
              <a:t>Qualitative—nonnumerical</a:t>
            </a:r>
            <a:endParaRPr lang="en-US" sz="3800" b="1"/>
          </a:p>
          <a:p>
            <a:pPr>
              <a:lnSpc>
                <a:spcPct val="80000"/>
              </a:lnSpc>
              <a:spcBef>
                <a:spcPct val="20000"/>
              </a:spcBef>
              <a:buFontTx/>
              <a:buChar char="•"/>
            </a:pPr>
            <a:r>
              <a:rPr lang="en-US" sz="3800" b="1"/>
              <a:t>Use reasoning processes</a:t>
            </a:r>
          </a:p>
          <a:p>
            <a:pPr lvl="1">
              <a:lnSpc>
                <a:spcPct val="80000"/>
              </a:lnSpc>
              <a:spcBef>
                <a:spcPct val="15000"/>
              </a:spcBef>
              <a:buFont typeface="Wingdings" pitchFamily="2" charset="2"/>
              <a:buChar char="§"/>
            </a:pPr>
            <a:r>
              <a:rPr lang="en-US" sz="3800" b="1">
                <a:solidFill>
                  <a:srgbClr val="212D87"/>
                </a:solidFill>
              </a:rPr>
              <a:t>Deductive reasoning</a:t>
            </a:r>
          </a:p>
          <a:p>
            <a:pPr lvl="2">
              <a:lnSpc>
                <a:spcPct val="80000"/>
              </a:lnSpc>
              <a:spcBef>
                <a:spcPct val="15000"/>
              </a:spcBef>
              <a:buFont typeface="Arial" pitchFamily="34" charset="0"/>
              <a:buChar char="–"/>
            </a:pPr>
            <a:r>
              <a:rPr lang="en-US" sz="3600" b="1">
                <a:solidFill>
                  <a:srgbClr val="194559"/>
                </a:solidFill>
              </a:rPr>
              <a:t>Applying a premise to many different situations</a:t>
            </a:r>
          </a:p>
        </p:txBody>
      </p:sp>
      <p:sp>
        <p:nvSpPr>
          <p:cNvPr id="359427" name="Text Box 3"/>
          <p:cNvSpPr txBox="1">
            <a:spLocks noChangeArrowheads="1"/>
          </p:cNvSpPr>
          <p:nvPr/>
        </p:nvSpPr>
        <p:spPr bwMode="auto">
          <a:xfrm>
            <a:off x="773113" y="914400"/>
            <a:ext cx="7610475" cy="8699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ctr">
              <a:lnSpc>
                <a:spcPct val="85000"/>
              </a:lnSpc>
              <a:spcBef>
                <a:spcPct val="50000"/>
              </a:spcBef>
            </a:pPr>
            <a:r>
              <a:rPr lang="en-US" sz="6000" b="1">
                <a:solidFill>
                  <a:srgbClr val="212D87"/>
                </a:solidFill>
              </a:rPr>
              <a:t>Scientists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9426">
                                            <p:txEl>
                                              <p:pRg st="0" end="0"/>
                                            </p:txEl>
                                          </p:spTgt>
                                        </p:tgtEl>
                                        <p:attrNameLst>
                                          <p:attrName>style.visibility</p:attrName>
                                        </p:attrNameLst>
                                      </p:cBhvr>
                                      <p:to>
                                        <p:strVal val="visible"/>
                                      </p:to>
                                    </p:set>
                                    <p:animEffect transition="in" filter="wipe(left)">
                                      <p:cBhvr>
                                        <p:cTn id="7" dur="500"/>
                                        <p:tgtEl>
                                          <p:spTgt spid="3594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9426">
                                            <p:txEl>
                                              <p:pRg st="1" end="1"/>
                                            </p:txEl>
                                          </p:spTgt>
                                        </p:tgtEl>
                                        <p:attrNameLst>
                                          <p:attrName>style.visibility</p:attrName>
                                        </p:attrNameLst>
                                      </p:cBhvr>
                                      <p:to>
                                        <p:strVal val="visible"/>
                                      </p:to>
                                    </p:set>
                                    <p:animEffect transition="in" filter="wipe(left)">
                                      <p:cBhvr>
                                        <p:cTn id="12" dur="500"/>
                                        <p:tgtEl>
                                          <p:spTgt spid="3594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9426">
                                            <p:txEl>
                                              <p:pRg st="2" end="2"/>
                                            </p:txEl>
                                          </p:spTgt>
                                        </p:tgtEl>
                                        <p:attrNameLst>
                                          <p:attrName>style.visibility</p:attrName>
                                        </p:attrNameLst>
                                      </p:cBhvr>
                                      <p:to>
                                        <p:strVal val="visible"/>
                                      </p:to>
                                    </p:set>
                                    <p:animEffect transition="in" filter="wipe(left)">
                                      <p:cBhvr>
                                        <p:cTn id="17" dur="500"/>
                                        <p:tgtEl>
                                          <p:spTgt spid="35942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9426">
                                            <p:txEl>
                                              <p:pRg st="3" end="3"/>
                                            </p:txEl>
                                          </p:spTgt>
                                        </p:tgtEl>
                                        <p:attrNameLst>
                                          <p:attrName>style.visibility</p:attrName>
                                        </p:attrNameLst>
                                      </p:cBhvr>
                                      <p:to>
                                        <p:strVal val="visible"/>
                                      </p:to>
                                    </p:set>
                                    <p:animEffect transition="in" filter="wipe(left)">
                                      <p:cBhvr>
                                        <p:cTn id="22" dur="500"/>
                                        <p:tgtEl>
                                          <p:spTgt spid="35942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9426">
                                            <p:txEl>
                                              <p:pRg st="4" end="4"/>
                                            </p:txEl>
                                          </p:spTgt>
                                        </p:tgtEl>
                                        <p:attrNameLst>
                                          <p:attrName>style.visibility</p:attrName>
                                        </p:attrNameLst>
                                      </p:cBhvr>
                                      <p:to>
                                        <p:strVal val="visible"/>
                                      </p:to>
                                    </p:set>
                                    <p:animEffect transition="in" filter="wipe(left)">
                                      <p:cBhvr>
                                        <p:cTn id="27" dur="500"/>
                                        <p:tgtEl>
                                          <p:spTgt spid="359426">
                                            <p:txEl>
                                              <p:pRg st="4" end="4"/>
                                            </p:txEl>
                                          </p:spTgt>
                                        </p:tgtEl>
                                      </p:cBhvr>
                                    </p:animEffect>
                                  </p:childTnLst>
                                </p:cTn>
                              </p:par>
                            </p:childTnLst>
                          </p:cTn>
                        </p:par>
                        <p:par>
                          <p:cTn id="28" fill="hold" nodeType="after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359426">
                                            <p:txEl>
                                              <p:pRg st="5" end="5"/>
                                            </p:txEl>
                                          </p:spTgt>
                                        </p:tgtEl>
                                        <p:attrNameLst>
                                          <p:attrName>style.visibility</p:attrName>
                                        </p:attrNameLst>
                                      </p:cBhvr>
                                      <p:to>
                                        <p:strVal val="visible"/>
                                      </p:to>
                                    </p:set>
                                    <p:animEffect transition="in" filter="fade">
                                      <p:cBhvr>
                                        <p:cTn id="31" dur="500"/>
                                        <p:tgtEl>
                                          <p:spTgt spid="3594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6" grpId="0" uiExpand="1" build="p" bldLvl="2"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Text Box 2"/>
          <p:cNvSpPr txBox="1">
            <a:spLocks noChangeArrowheads="1"/>
          </p:cNvSpPr>
          <p:nvPr/>
        </p:nvSpPr>
        <p:spPr bwMode="auto">
          <a:xfrm>
            <a:off x="914400" y="1676400"/>
            <a:ext cx="7315200" cy="435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228600" indent="-228600">
              <a:defRPr>
                <a:solidFill>
                  <a:schemeClr val="tx1"/>
                </a:solidFill>
                <a:latin typeface="Arial" pitchFamily="34" charset="0"/>
              </a:defRPr>
            </a:lvl1pPr>
            <a:lvl2pPr marL="623888" indent="-280988">
              <a:defRPr>
                <a:solidFill>
                  <a:schemeClr val="tx1"/>
                </a:solidFill>
                <a:latin typeface="Arial" pitchFamily="34" charset="0"/>
              </a:defRPr>
            </a:lvl2pPr>
            <a:lvl3pPr marL="1092200" indent="-342900">
              <a:defRPr>
                <a:solidFill>
                  <a:schemeClr val="tx1"/>
                </a:solidFill>
                <a:latin typeface="Arial" pitchFamily="34" charset="0"/>
              </a:defRPr>
            </a:lvl3pPr>
            <a:lvl4pPr marL="1714500" indent="-279400">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80000"/>
              </a:lnSpc>
              <a:spcBef>
                <a:spcPct val="20000"/>
              </a:spcBef>
              <a:buFontTx/>
              <a:buChar char="•"/>
            </a:pPr>
            <a:r>
              <a:rPr lang="en-US" sz="3800" b="1"/>
              <a:t>Collect data</a:t>
            </a:r>
          </a:p>
          <a:p>
            <a:pPr lvl="1">
              <a:lnSpc>
                <a:spcPct val="80000"/>
              </a:lnSpc>
              <a:spcBef>
                <a:spcPct val="20000"/>
              </a:spcBef>
              <a:buFont typeface="Wingdings" pitchFamily="2" charset="2"/>
              <a:buChar char="§"/>
            </a:pPr>
            <a:r>
              <a:rPr lang="en-US" sz="3800" b="1">
                <a:solidFill>
                  <a:srgbClr val="212D87"/>
                </a:solidFill>
              </a:rPr>
              <a:t>Quantitative</a:t>
            </a:r>
            <a:r>
              <a:rPr lang="en-US" sz="3800" b="1">
                <a:solidFill>
                  <a:srgbClr val="212D87"/>
                </a:solidFill>
                <a:cs typeface="Arial" pitchFamily="34" charset="0"/>
              </a:rPr>
              <a:t>—</a:t>
            </a:r>
            <a:r>
              <a:rPr lang="en-US" sz="3800" b="1">
                <a:solidFill>
                  <a:srgbClr val="212D87"/>
                </a:solidFill>
              </a:rPr>
              <a:t>numerical</a:t>
            </a:r>
          </a:p>
          <a:p>
            <a:pPr lvl="1">
              <a:lnSpc>
                <a:spcPct val="80000"/>
              </a:lnSpc>
              <a:spcBef>
                <a:spcPct val="20000"/>
              </a:spcBef>
              <a:buFont typeface="Wingdings" pitchFamily="2" charset="2"/>
              <a:buChar char="§"/>
            </a:pPr>
            <a:r>
              <a:rPr lang="en-US" sz="3800" b="1">
                <a:solidFill>
                  <a:srgbClr val="212D87"/>
                </a:solidFill>
              </a:rPr>
              <a:t>Qualitative—nonnumerical</a:t>
            </a:r>
            <a:endParaRPr lang="en-US" sz="3800" b="1"/>
          </a:p>
          <a:p>
            <a:pPr>
              <a:lnSpc>
                <a:spcPct val="80000"/>
              </a:lnSpc>
              <a:spcBef>
                <a:spcPct val="20000"/>
              </a:spcBef>
              <a:buFontTx/>
              <a:buChar char="•"/>
            </a:pPr>
            <a:r>
              <a:rPr lang="en-US" sz="3800" b="1"/>
              <a:t>Use reasoning processes</a:t>
            </a:r>
          </a:p>
          <a:p>
            <a:pPr lvl="1">
              <a:lnSpc>
                <a:spcPct val="80000"/>
              </a:lnSpc>
              <a:spcBef>
                <a:spcPct val="15000"/>
              </a:spcBef>
              <a:buFont typeface="Wingdings" pitchFamily="2" charset="2"/>
              <a:buChar char="§"/>
            </a:pPr>
            <a:r>
              <a:rPr lang="en-US" sz="3800" b="1">
                <a:solidFill>
                  <a:srgbClr val="212D87"/>
                </a:solidFill>
              </a:rPr>
              <a:t>Deductive reasoning</a:t>
            </a:r>
          </a:p>
          <a:p>
            <a:pPr lvl="1">
              <a:lnSpc>
                <a:spcPct val="80000"/>
              </a:lnSpc>
              <a:spcBef>
                <a:spcPct val="15000"/>
              </a:spcBef>
              <a:buFont typeface="Wingdings" pitchFamily="2" charset="2"/>
              <a:buChar char="§"/>
            </a:pPr>
            <a:r>
              <a:rPr lang="en-US" sz="3800" b="1">
                <a:solidFill>
                  <a:srgbClr val="212D87"/>
                </a:solidFill>
              </a:rPr>
              <a:t>Inductive reasoning</a:t>
            </a:r>
          </a:p>
          <a:p>
            <a:pPr lvl="2">
              <a:lnSpc>
                <a:spcPct val="80000"/>
              </a:lnSpc>
              <a:spcBef>
                <a:spcPct val="15000"/>
              </a:spcBef>
              <a:buFont typeface="Arial" pitchFamily="34" charset="0"/>
              <a:buChar char="–"/>
            </a:pPr>
            <a:r>
              <a:rPr lang="en-US" sz="3600" b="1">
                <a:solidFill>
                  <a:srgbClr val="194559"/>
                </a:solidFill>
              </a:rPr>
              <a:t>Using facts to lead into </a:t>
            </a:r>
            <a:br>
              <a:rPr lang="en-US" sz="3600" b="1">
                <a:solidFill>
                  <a:srgbClr val="194559"/>
                </a:solidFill>
              </a:rPr>
            </a:br>
            <a:r>
              <a:rPr lang="en-US" sz="3600" b="1">
                <a:solidFill>
                  <a:srgbClr val="194559"/>
                </a:solidFill>
              </a:rPr>
              <a:t>a conclusion</a:t>
            </a:r>
          </a:p>
        </p:txBody>
      </p:sp>
      <p:sp>
        <p:nvSpPr>
          <p:cNvPr id="360451" name="Text Box 3"/>
          <p:cNvSpPr txBox="1">
            <a:spLocks noChangeArrowheads="1"/>
          </p:cNvSpPr>
          <p:nvPr/>
        </p:nvSpPr>
        <p:spPr bwMode="auto">
          <a:xfrm>
            <a:off x="773113" y="914400"/>
            <a:ext cx="7610475" cy="8699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ctr">
              <a:lnSpc>
                <a:spcPct val="85000"/>
              </a:lnSpc>
              <a:spcBef>
                <a:spcPct val="50000"/>
              </a:spcBef>
            </a:pPr>
            <a:r>
              <a:rPr lang="en-US" sz="6000" b="1">
                <a:solidFill>
                  <a:srgbClr val="212D87"/>
                </a:solidFill>
              </a:rPr>
              <a:t>Scientists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0450">
                                            <p:txEl>
                                              <p:pRg st="5" end="5"/>
                                            </p:txEl>
                                          </p:spTgt>
                                        </p:tgtEl>
                                        <p:attrNameLst>
                                          <p:attrName>style.visibility</p:attrName>
                                        </p:attrNameLst>
                                      </p:cBhvr>
                                      <p:to>
                                        <p:strVal val="visible"/>
                                      </p:to>
                                    </p:set>
                                    <p:animEffect transition="in" filter="wipe(left)">
                                      <p:cBhvr>
                                        <p:cTn id="7" dur="500"/>
                                        <p:tgtEl>
                                          <p:spTgt spid="360450">
                                            <p:txEl>
                                              <p:pRg st="5" end="5"/>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3_0.16.WAV"/>
                                        </p:tgtEl>
                                      </p:cMediaNode>
                                    </p:audio>
                                  </p:sub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0450">
                                            <p:txEl>
                                              <p:pRg st="6" end="6"/>
                                            </p:txEl>
                                          </p:spTgt>
                                        </p:tgtEl>
                                        <p:attrNameLst>
                                          <p:attrName>style.visibility</p:attrName>
                                        </p:attrNameLst>
                                      </p:cBhvr>
                                      <p:to>
                                        <p:strVal val="visible"/>
                                      </p:to>
                                    </p:set>
                                    <p:animEffect transition="in" filter="fade">
                                      <p:cBhvr>
                                        <p:cTn id="11" dur="500"/>
                                        <p:tgtEl>
                                          <p:spTgt spid="36045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0" grpId="0" uiExpand="1"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Text Box 2"/>
          <p:cNvSpPr txBox="1">
            <a:spLocks noGrp="1" noChangeArrowheads="1"/>
          </p:cNvSpPr>
          <p:nvPr>
            <p:ph type="title" idx="4294967295"/>
          </p:nvPr>
        </p:nvSpPr>
        <p:spPr bwMode="auto">
          <a:xfrm>
            <a:off x="457200" y="228600"/>
            <a:ext cx="8229600" cy="1143000"/>
          </a:xfrm>
          <a:prstGeom prst="rect">
            <a:avLst/>
          </a:prstGeom>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nchorCtr="1"/>
          <a:lstStyle/>
          <a:p>
            <a:pPr>
              <a:lnSpc>
                <a:spcPct val="85000"/>
              </a:lnSpc>
              <a:spcBef>
                <a:spcPct val="50000"/>
              </a:spcBef>
            </a:pPr>
            <a:r>
              <a:rPr lang="en-US" dirty="0">
                <a:solidFill>
                  <a:srgbClr val="A6F4FE"/>
                </a:solidFill>
              </a:rPr>
              <a:t>Why Study </a:t>
            </a:r>
            <a:r>
              <a:rPr lang="en-US" dirty="0" smtClean="0">
                <a:solidFill>
                  <a:srgbClr val="A6F4FE"/>
                </a:solidFill>
              </a:rPr>
              <a:t>Science?</a:t>
            </a:r>
            <a:endParaRPr lang="en-US" dirty="0">
              <a:solidFill>
                <a:srgbClr val="A6F4FE"/>
              </a:solidFill>
            </a:endParaRPr>
          </a:p>
        </p:txBody>
      </p:sp>
      <p:sp>
        <p:nvSpPr>
          <p:cNvPr id="532484" name="Text Box 4"/>
          <p:cNvSpPr txBox="1">
            <a:spLocks noChangeArrowheads="1"/>
          </p:cNvSpPr>
          <p:nvPr/>
        </p:nvSpPr>
        <p:spPr bwMode="auto">
          <a:xfrm>
            <a:off x="914400" y="1754188"/>
            <a:ext cx="731520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290513" indent="-290513">
              <a:defRPr>
                <a:solidFill>
                  <a:schemeClr val="tx1"/>
                </a:solidFill>
                <a:latin typeface="Arial" pitchFamily="34" charset="0"/>
              </a:defRPr>
            </a:lvl1pPr>
            <a:lvl2pPr marL="914400" indent="-282575">
              <a:defRPr>
                <a:solidFill>
                  <a:schemeClr val="tx1"/>
                </a:solidFill>
                <a:latin typeface="Arial" pitchFamily="34" charset="0"/>
              </a:defRPr>
            </a:lvl2pPr>
            <a:lvl3pPr marL="1320800" indent="-292100">
              <a:defRPr>
                <a:solidFill>
                  <a:schemeClr val="tx1"/>
                </a:solidFill>
                <a:latin typeface="Arial" pitchFamily="34" charset="0"/>
              </a:defRPr>
            </a:lvl3pPr>
            <a:lvl4pPr marL="1435100">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85000"/>
              </a:lnSpc>
              <a:spcBef>
                <a:spcPct val="30000"/>
              </a:spcBef>
              <a:buFontTx/>
              <a:buChar char="•"/>
            </a:pPr>
            <a:r>
              <a:rPr lang="en-US" sz="4000" b="1" dirty="0">
                <a:solidFill>
                  <a:srgbClr val="F7FEFF"/>
                </a:solidFill>
              </a:rPr>
              <a:t>T</a:t>
            </a:r>
            <a:r>
              <a:rPr lang="en-US" sz="4000" b="1" dirty="0" smtClean="0">
                <a:solidFill>
                  <a:srgbClr val="F7FEFF"/>
                </a:solidFill>
              </a:rPr>
              <a:t>he </a:t>
            </a:r>
            <a:r>
              <a:rPr lang="en-US" sz="4000" b="1" dirty="0">
                <a:solidFill>
                  <a:srgbClr val="F7FEFF"/>
                </a:solidFill>
              </a:rPr>
              <a:t>purpose of </a:t>
            </a:r>
            <a:r>
              <a:rPr lang="en-US" sz="4000" b="1" dirty="0" smtClean="0">
                <a:solidFill>
                  <a:srgbClr val="F7FEFF"/>
                </a:solidFill>
              </a:rPr>
              <a:t>science, cont.</a:t>
            </a:r>
            <a:endParaRPr lang="en-US" sz="4000" b="1" dirty="0">
              <a:solidFill>
                <a:srgbClr val="F7FEFF"/>
              </a:solidFill>
            </a:endParaRPr>
          </a:p>
          <a:p>
            <a:pPr lvl="1">
              <a:lnSpc>
                <a:spcPct val="85000"/>
              </a:lnSpc>
              <a:spcBef>
                <a:spcPct val="30000"/>
              </a:spcBef>
              <a:buFont typeface="Wingdings" pitchFamily="2" charset="2"/>
              <a:buChar char="§"/>
            </a:pPr>
            <a:r>
              <a:rPr lang="en-US" sz="4000" dirty="0">
                <a:solidFill>
                  <a:srgbClr val="D7FAFF"/>
                </a:solidFill>
              </a:rPr>
              <a:t>The goal of science is </a:t>
            </a:r>
            <a:r>
              <a:rPr lang="en-US" sz="4000" dirty="0" smtClean="0">
                <a:solidFill>
                  <a:srgbClr val="D7FAFF"/>
                </a:solidFill>
              </a:rPr>
              <a:t>“workability.”</a:t>
            </a:r>
            <a:endParaRPr lang="en-US" sz="4000" dirty="0">
              <a:solidFill>
                <a:srgbClr val="D7FAFF"/>
              </a:solidFill>
            </a:endParaRPr>
          </a:p>
          <a:p>
            <a:pPr lvl="1">
              <a:lnSpc>
                <a:spcPct val="85000"/>
              </a:lnSpc>
              <a:spcBef>
                <a:spcPct val="30000"/>
              </a:spcBef>
              <a:buFont typeface="Wingdings" pitchFamily="2" charset="2"/>
              <a:buChar char="§"/>
            </a:pPr>
            <a:r>
              <a:rPr lang="en-US" sz="4000" dirty="0">
                <a:solidFill>
                  <a:srgbClr val="D7FAFF"/>
                </a:solidFill>
              </a:rPr>
              <a:t>Science always has uncertainty.</a:t>
            </a:r>
          </a:p>
          <a:p>
            <a:pPr lvl="2">
              <a:lnSpc>
                <a:spcPct val="85000"/>
              </a:lnSpc>
              <a:spcBef>
                <a:spcPct val="30000"/>
              </a:spcBef>
              <a:buFont typeface="Wingdings" pitchFamily="2" charset="2"/>
              <a:buChar char="v"/>
            </a:pPr>
            <a:r>
              <a:rPr lang="en-US" sz="4000" dirty="0" smtClean="0">
                <a:solidFill>
                  <a:srgbClr val="F7FEFF"/>
                </a:solidFill>
              </a:rPr>
              <a:t>Faith is required.</a:t>
            </a:r>
            <a:endParaRPr lang="en-US" sz="4000" dirty="0">
              <a:solidFill>
                <a:srgbClr val="F7FE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484">
                                            <p:txEl>
                                              <p:pRg st="1" end="1"/>
                                            </p:txEl>
                                          </p:spTgt>
                                        </p:tgtEl>
                                        <p:attrNameLst>
                                          <p:attrName>style.visibility</p:attrName>
                                        </p:attrNameLst>
                                      </p:cBhvr>
                                      <p:to>
                                        <p:strVal val="visible"/>
                                      </p:to>
                                    </p:set>
                                    <p:animEffect transition="in" filter="wipe(left)">
                                      <p:cBhvr>
                                        <p:cTn id="7" dur="500"/>
                                        <p:tgtEl>
                                          <p:spTgt spid="53248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2484">
                                            <p:txEl>
                                              <p:pRg st="2" end="2"/>
                                            </p:txEl>
                                          </p:spTgt>
                                        </p:tgtEl>
                                        <p:attrNameLst>
                                          <p:attrName>style.visibility</p:attrName>
                                        </p:attrNameLst>
                                      </p:cBhvr>
                                      <p:to>
                                        <p:strVal val="visible"/>
                                      </p:to>
                                    </p:set>
                                    <p:animEffect transition="in" filter="wipe(left)">
                                      <p:cBhvr>
                                        <p:cTn id="12" dur="500"/>
                                        <p:tgtEl>
                                          <p:spTgt spid="53248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32484">
                                            <p:txEl>
                                              <p:pRg st="3" end="3"/>
                                            </p:txEl>
                                          </p:spTgt>
                                        </p:tgtEl>
                                        <p:attrNameLst>
                                          <p:attrName>style.visibility</p:attrName>
                                        </p:attrNameLst>
                                      </p:cBhvr>
                                      <p:to>
                                        <p:strVal val="visible"/>
                                      </p:to>
                                    </p:set>
                                    <p:animEffect transition="in" filter="wipe(left)">
                                      <p:cBhvr>
                                        <p:cTn id="17" dur="500"/>
                                        <p:tgtEl>
                                          <p:spTgt spid="53248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4" grpId="0" build="p" bldLvl="3"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Text Box 2"/>
          <p:cNvSpPr txBox="1">
            <a:spLocks noChangeArrowheads="1"/>
          </p:cNvSpPr>
          <p:nvPr/>
        </p:nvSpPr>
        <p:spPr bwMode="auto">
          <a:xfrm>
            <a:off x="914400" y="1676400"/>
            <a:ext cx="7632700" cy="374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228600" indent="-228600">
              <a:defRPr>
                <a:solidFill>
                  <a:schemeClr val="tx1"/>
                </a:solidFill>
                <a:latin typeface="Arial" pitchFamily="34" charset="0"/>
              </a:defRPr>
            </a:lvl1pPr>
            <a:lvl2pPr marL="623888" indent="-280988">
              <a:defRPr>
                <a:solidFill>
                  <a:schemeClr val="tx1"/>
                </a:solidFill>
                <a:latin typeface="Arial" pitchFamily="34" charset="0"/>
              </a:defRPr>
            </a:lvl2pPr>
            <a:lvl3pPr marL="1092200" indent="-342900">
              <a:defRPr>
                <a:solidFill>
                  <a:schemeClr val="tx1"/>
                </a:solidFill>
                <a:latin typeface="Arial" pitchFamily="34" charset="0"/>
              </a:defRPr>
            </a:lvl3pPr>
            <a:lvl4pPr marL="1714500" indent="-279400">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80000"/>
              </a:lnSpc>
              <a:spcBef>
                <a:spcPct val="20000"/>
              </a:spcBef>
              <a:buFontTx/>
              <a:buChar char="•"/>
            </a:pPr>
            <a:r>
              <a:rPr lang="en-US" sz="3800" b="1"/>
              <a:t>Make models</a:t>
            </a:r>
          </a:p>
          <a:p>
            <a:pPr lvl="1">
              <a:lnSpc>
                <a:spcPct val="80000"/>
              </a:lnSpc>
              <a:spcBef>
                <a:spcPct val="20000"/>
              </a:spcBef>
              <a:buFont typeface="Wingdings" pitchFamily="2" charset="2"/>
              <a:buChar char="§"/>
            </a:pPr>
            <a:r>
              <a:rPr lang="en-US" sz="3600" b="1">
                <a:solidFill>
                  <a:srgbClr val="212D87"/>
                </a:solidFill>
              </a:rPr>
              <a:t>To make sense of data</a:t>
            </a:r>
          </a:p>
          <a:p>
            <a:pPr lvl="1">
              <a:lnSpc>
                <a:spcPct val="80000"/>
              </a:lnSpc>
              <a:spcBef>
                <a:spcPct val="20000"/>
              </a:spcBef>
              <a:buFont typeface="Wingdings" pitchFamily="2" charset="2"/>
              <a:buChar char="§"/>
            </a:pPr>
            <a:r>
              <a:rPr lang="en-US" sz="3600" b="1">
                <a:solidFill>
                  <a:srgbClr val="212D87"/>
                </a:solidFill>
              </a:rPr>
              <a:t>To identify causes and effects</a:t>
            </a:r>
          </a:p>
          <a:p>
            <a:pPr lvl="1">
              <a:lnSpc>
                <a:spcPct val="80000"/>
              </a:lnSpc>
              <a:spcBef>
                <a:spcPct val="20000"/>
              </a:spcBef>
              <a:buFont typeface="Wingdings" pitchFamily="2" charset="2"/>
              <a:buChar char="§"/>
            </a:pPr>
            <a:r>
              <a:rPr lang="en-US" sz="3600" b="1">
                <a:solidFill>
                  <a:srgbClr val="212D87"/>
                </a:solidFill>
              </a:rPr>
              <a:t>To suggest practical application</a:t>
            </a:r>
          </a:p>
          <a:p>
            <a:pPr lvl="1">
              <a:lnSpc>
                <a:spcPct val="80000"/>
              </a:lnSpc>
              <a:spcBef>
                <a:spcPct val="20000"/>
              </a:spcBef>
              <a:buFont typeface="Wingdings" pitchFamily="2" charset="2"/>
              <a:buChar char="§"/>
            </a:pPr>
            <a:r>
              <a:rPr lang="en-US" sz="3600" b="1">
                <a:solidFill>
                  <a:srgbClr val="212D87"/>
                </a:solidFill>
              </a:rPr>
              <a:t>To establish connections</a:t>
            </a:r>
          </a:p>
          <a:p>
            <a:pPr lvl="1">
              <a:lnSpc>
                <a:spcPct val="80000"/>
              </a:lnSpc>
              <a:spcBef>
                <a:spcPct val="20000"/>
              </a:spcBef>
              <a:buFont typeface="Wingdings" pitchFamily="2" charset="2"/>
              <a:buChar char="§"/>
            </a:pPr>
            <a:r>
              <a:rPr lang="en-US" sz="3600" b="1">
                <a:solidFill>
                  <a:srgbClr val="212D87"/>
                </a:solidFill>
              </a:rPr>
              <a:t>To direct predictions</a:t>
            </a:r>
          </a:p>
        </p:txBody>
      </p:sp>
      <p:sp>
        <p:nvSpPr>
          <p:cNvPr id="361475" name="Text Box 3"/>
          <p:cNvSpPr txBox="1">
            <a:spLocks noChangeArrowheads="1"/>
          </p:cNvSpPr>
          <p:nvPr/>
        </p:nvSpPr>
        <p:spPr bwMode="auto">
          <a:xfrm>
            <a:off x="773113" y="914400"/>
            <a:ext cx="7610475" cy="8699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ctr">
              <a:lnSpc>
                <a:spcPct val="85000"/>
              </a:lnSpc>
              <a:spcBef>
                <a:spcPct val="50000"/>
              </a:spcBef>
            </a:pPr>
            <a:r>
              <a:rPr lang="en-US" sz="6000" b="1">
                <a:solidFill>
                  <a:srgbClr val="212D87"/>
                </a:solidFill>
              </a:rPr>
              <a:t>Scientists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1474">
                                            <p:txEl>
                                              <p:pRg st="0" end="0"/>
                                            </p:txEl>
                                          </p:spTgt>
                                        </p:tgtEl>
                                        <p:attrNameLst>
                                          <p:attrName>style.visibility</p:attrName>
                                        </p:attrNameLst>
                                      </p:cBhvr>
                                      <p:to>
                                        <p:strVal val="visible"/>
                                      </p:to>
                                    </p:set>
                                    <p:animEffect transition="in" filter="wipe(left)">
                                      <p:cBhvr>
                                        <p:cTn id="7" dur="500"/>
                                        <p:tgtEl>
                                          <p:spTgt spid="3614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1474">
                                            <p:txEl>
                                              <p:pRg st="1" end="1"/>
                                            </p:txEl>
                                          </p:spTgt>
                                        </p:tgtEl>
                                        <p:attrNameLst>
                                          <p:attrName>style.visibility</p:attrName>
                                        </p:attrNameLst>
                                      </p:cBhvr>
                                      <p:to>
                                        <p:strVal val="visible"/>
                                      </p:to>
                                    </p:set>
                                    <p:animEffect transition="in" filter="wipe(left)">
                                      <p:cBhvr>
                                        <p:cTn id="12" dur="500"/>
                                        <p:tgtEl>
                                          <p:spTgt spid="36147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1474">
                                            <p:txEl>
                                              <p:pRg st="2" end="2"/>
                                            </p:txEl>
                                          </p:spTgt>
                                        </p:tgtEl>
                                        <p:attrNameLst>
                                          <p:attrName>style.visibility</p:attrName>
                                        </p:attrNameLst>
                                      </p:cBhvr>
                                      <p:to>
                                        <p:strVal val="visible"/>
                                      </p:to>
                                    </p:set>
                                    <p:animEffect transition="in" filter="wipe(left)">
                                      <p:cBhvr>
                                        <p:cTn id="17" dur="500"/>
                                        <p:tgtEl>
                                          <p:spTgt spid="36147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1474">
                                            <p:txEl>
                                              <p:pRg st="3" end="3"/>
                                            </p:txEl>
                                          </p:spTgt>
                                        </p:tgtEl>
                                        <p:attrNameLst>
                                          <p:attrName>style.visibility</p:attrName>
                                        </p:attrNameLst>
                                      </p:cBhvr>
                                      <p:to>
                                        <p:strVal val="visible"/>
                                      </p:to>
                                    </p:set>
                                    <p:animEffect transition="in" filter="wipe(left)">
                                      <p:cBhvr>
                                        <p:cTn id="22" dur="500"/>
                                        <p:tgtEl>
                                          <p:spTgt spid="36147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61474">
                                            <p:txEl>
                                              <p:pRg st="4" end="4"/>
                                            </p:txEl>
                                          </p:spTgt>
                                        </p:tgtEl>
                                        <p:attrNameLst>
                                          <p:attrName>style.visibility</p:attrName>
                                        </p:attrNameLst>
                                      </p:cBhvr>
                                      <p:to>
                                        <p:strVal val="visible"/>
                                      </p:to>
                                    </p:set>
                                    <p:animEffect transition="in" filter="wipe(left)">
                                      <p:cBhvr>
                                        <p:cTn id="27" dur="500"/>
                                        <p:tgtEl>
                                          <p:spTgt spid="36147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61474">
                                            <p:txEl>
                                              <p:pRg st="5" end="5"/>
                                            </p:txEl>
                                          </p:spTgt>
                                        </p:tgtEl>
                                        <p:attrNameLst>
                                          <p:attrName>style.visibility</p:attrName>
                                        </p:attrNameLst>
                                      </p:cBhvr>
                                      <p:to>
                                        <p:strVal val="visible"/>
                                      </p:to>
                                    </p:set>
                                    <p:animEffect transition="in" filter="wipe(left)">
                                      <p:cBhvr>
                                        <p:cTn id="32" dur="500"/>
                                        <p:tgtEl>
                                          <p:spTgt spid="36147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4" grpId="0"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49" name="Picture 17" descr="periodic tabl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967038"/>
            <a:ext cx="2743200" cy="1527175"/>
          </a:xfrm>
          <a:prstGeom prst="rect">
            <a:avLst/>
          </a:prstGeom>
          <a:noFill/>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grpSp>
        <p:nvGrpSpPr>
          <p:cNvPr id="69655" name="Group 23"/>
          <p:cNvGrpSpPr>
            <a:grpSpLocks/>
          </p:cNvGrpSpPr>
          <p:nvPr/>
        </p:nvGrpSpPr>
        <p:grpSpPr bwMode="auto">
          <a:xfrm>
            <a:off x="1114425" y="1006475"/>
            <a:ext cx="6927850" cy="1781175"/>
            <a:chOff x="702" y="654"/>
            <a:chExt cx="4364" cy="1122"/>
          </a:xfrm>
        </p:grpSpPr>
        <p:sp>
          <p:nvSpPr>
            <p:cNvPr id="69650" name="WordArt 18"/>
            <p:cNvSpPr>
              <a:spLocks noChangeArrowheads="1" noChangeShapeType="1" noTextEdit="1"/>
            </p:cNvSpPr>
            <p:nvPr/>
          </p:nvSpPr>
          <p:spPr bwMode="auto">
            <a:xfrm>
              <a:off x="1144" y="654"/>
              <a:ext cx="3480" cy="378"/>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FFFFCC"/>
                  </a:solidFill>
                  <a:effectLst>
                    <a:outerShdw dist="35921" dir="2700000" algn="ctr" rotWithShape="0">
                      <a:srgbClr val="1A292C"/>
                    </a:outerShdw>
                  </a:effectLst>
                  <a:latin typeface="Arial Black"/>
                </a:rPr>
                <a:t>Models are simpler</a:t>
              </a:r>
            </a:p>
          </p:txBody>
        </p:sp>
        <p:sp>
          <p:nvSpPr>
            <p:cNvPr id="69651" name="WordArt 19"/>
            <p:cNvSpPr>
              <a:spLocks noChangeArrowheads="1" noChangeShapeType="1" noTextEdit="1"/>
            </p:cNvSpPr>
            <p:nvPr/>
          </p:nvSpPr>
          <p:spPr bwMode="auto">
            <a:xfrm>
              <a:off x="702" y="1008"/>
              <a:ext cx="4364" cy="378"/>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FFFFCC"/>
                  </a:solidFill>
                  <a:effectLst>
                    <a:outerShdw dist="35921" dir="2700000" algn="ctr" rotWithShape="0">
                      <a:srgbClr val="1A292C"/>
                    </a:outerShdw>
                  </a:effectLst>
                  <a:latin typeface="Arial Black"/>
                </a:rPr>
                <a:t>than reality for the sake of</a:t>
              </a:r>
            </a:p>
          </p:txBody>
        </p:sp>
        <p:sp>
          <p:nvSpPr>
            <p:cNvPr id="69652" name="WordArt 20"/>
            <p:cNvSpPr>
              <a:spLocks noChangeArrowheads="1" noChangeShapeType="1" noTextEdit="1"/>
            </p:cNvSpPr>
            <p:nvPr/>
          </p:nvSpPr>
          <p:spPr bwMode="auto">
            <a:xfrm>
              <a:off x="1797" y="1374"/>
              <a:ext cx="2174" cy="402"/>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DE88E0"/>
                  </a:solidFill>
                  <a:effectLst>
                    <a:outerShdw dist="35921" dir="2700000" algn="ctr" rotWithShape="0">
                      <a:srgbClr val="1A292C"/>
                    </a:outerShdw>
                  </a:effectLst>
                  <a:latin typeface="Arial Black"/>
                </a:rPr>
                <a:t>workability.</a:t>
              </a:r>
            </a:p>
          </p:txBody>
        </p:sp>
      </p:grpSp>
      <p:grpSp>
        <p:nvGrpSpPr>
          <p:cNvPr id="69656" name="Group 24"/>
          <p:cNvGrpSpPr>
            <a:grpSpLocks/>
          </p:cNvGrpSpPr>
          <p:nvPr/>
        </p:nvGrpSpPr>
        <p:grpSpPr bwMode="auto">
          <a:xfrm>
            <a:off x="1154113" y="4843463"/>
            <a:ext cx="6804025" cy="1087437"/>
            <a:chOff x="727" y="3051"/>
            <a:chExt cx="4286" cy="685"/>
          </a:xfrm>
        </p:grpSpPr>
        <p:sp>
          <p:nvSpPr>
            <p:cNvPr id="69653" name="WordArt 21"/>
            <p:cNvSpPr>
              <a:spLocks noChangeArrowheads="1" noChangeShapeType="1" noTextEdit="1"/>
            </p:cNvSpPr>
            <p:nvPr/>
          </p:nvSpPr>
          <p:spPr bwMode="auto">
            <a:xfrm>
              <a:off x="1926" y="3446"/>
              <a:ext cx="1888" cy="290"/>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FFFFCC"/>
                  </a:solidFill>
                  <a:effectLst>
                    <a:outerShdw dist="35921" dir="2700000" algn="ctr" rotWithShape="0">
                      <a:srgbClr val="1A292C"/>
                    </a:outerShdw>
                  </a:effectLst>
                  <a:latin typeface="Arial Black"/>
                </a:rPr>
                <a:t>to models.</a:t>
              </a:r>
            </a:p>
          </p:txBody>
        </p:sp>
        <p:sp>
          <p:nvSpPr>
            <p:cNvPr id="69654" name="WordArt 22"/>
            <p:cNvSpPr>
              <a:spLocks noChangeArrowheads="1" noChangeShapeType="1" noTextEdit="1"/>
            </p:cNvSpPr>
            <p:nvPr/>
          </p:nvSpPr>
          <p:spPr bwMode="auto">
            <a:xfrm>
              <a:off x="727" y="3051"/>
              <a:ext cx="4286" cy="402"/>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FFFFCC"/>
                  </a:solidFill>
                  <a:effectLst>
                    <a:outerShdw dist="35921" dir="2700000" algn="ctr" rotWithShape="0">
                      <a:srgbClr val="1A292C"/>
                    </a:outerShdw>
                  </a:effectLst>
                  <a:latin typeface="Arial Black"/>
                </a:rPr>
                <a:t>Workability is the key</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9655"/>
                                        </p:tgtEl>
                                        <p:attrNameLst>
                                          <p:attrName>style.visibility</p:attrName>
                                        </p:attrNameLst>
                                      </p:cBhvr>
                                      <p:to>
                                        <p:strVal val="visible"/>
                                      </p:to>
                                    </p:set>
                                    <p:animEffect transition="in" filter="fade">
                                      <p:cBhvr>
                                        <p:cTn id="7" dur="500"/>
                                        <p:tgtEl>
                                          <p:spTgt spid="696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69656"/>
                                        </p:tgtEl>
                                        <p:attrNameLst>
                                          <p:attrName>style.visibility</p:attrName>
                                        </p:attrNameLst>
                                      </p:cBhvr>
                                      <p:to>
                                        <p:strVal val="visible"/>
                                      </p:to>
                                    </p:set>
                                    <p:anim calcmode="lin" valueType="num">
                                      <p:cBhvr>
                                        <p:cTn id="12" dur="500" fill="hold"/>
                                        <p:tgtEl>
                                          <p:spTgt spid="69656"/>
                                        </p:tgtEl>
                                        <p:attrNameLst>
                                          <p:attrName>ppt_w</p:attrName>
                                        </p:attrNameLst>
                                      </p:cBhvr>
                                      <p:tavLst>
                                        <p:tav tm="0">
                                          <p:val>
                                            <p:fltVal val="0"/>
                                          </p:val>
                                        </p:tav>
                                        <p:tav tm="100000">
                                          <p:val>
                                            <p:strVal val="#ppt_w"/>
                                          </p:val>
                                        </p:tav>
                                      </p:tavLst>
                                    </p:anim>
                                    <p:anim calcmode="lin" valueType="num">
                                      <p:cBhvr>
                                        <p:cTn id="13" dur="500" fill="hold"/>
                                        <p:tgtEl>
                                          <p:spTgt spid="69656"/>
                                        </p:tgtEl>
                                        <p:attrNameLst>
                                          <p:attrName>ppt_h</p:attrName>
                                        </p:attrNameLst>
                                      </p:cBhvr>
                                      <p:tavLst>
                                        <p:tav tm="0">
                                          <p:val>
                                            <p:fltVal val="0"/>
                                          </p:val>
                                        </p:tav>
                                        <p:tav tm="100000">
                                          <p:val>
                                            <p:strVal val="#ppt_h"/>
                                          </p:val>
                                        </p:tav>
                                      </p:tavLst>
                                    </p:anim>
                                    <p:animEffect transition="in" filter="fade">
                                      <p:cBhvr>
                                        <p:cTn id="14" dur="500"/>
                                        <p:tgtEl>
                                          <p:spTgt spid="69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Text Box 2"/>
          <p:cNvSpPr txBox="1">
            <a:spLocks noChangeArrowheads="1"/>
          </p:cNvSpPr>
          <p:nvPr/>
        </p:nvSpPr>
        <p:spPr bwMode="auto">
          <a:xfrm>
            <a:off x="914400" y="1676400"/>
            <a:ext cx="7632700"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228600" indent="-228600">
              <a:defRPr>
                <a:solidFill>
                  <a:schemeClr val="tx1"/>
                </a:solidFill>
                <a:latin typeface="Arial" pitchFamily="34" charset="0"/>
              </a:defRPr>
            </a:lvl1pPr>
            <a:lvl2pPr marL="623888" indent="-280988">
              <a:defRPr>
                <a:solidFill>
                  <a:schemeClr val="tx1"/>
                </a:solidFill>
                <a:latin typeface="Arial" pitchFamily="34" charset="0"/>
              </a:defRPr>
            </a:lvl2pPr>
            <a:lvl3pPr marL="1092200" indent="-342900">
              <a:defRPr>
                <a:solidFill>
                  <a:schemeClr val="tx1"/>
                </a:solidFill>
                <a:latin typeface="Arial" pitchFamily="34" charset="0"/>
              </a:defRPr>
            </a:lvl3pPr>
            <a:lvl4pPr marL="1714500" indent="-279400">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80000"/>
              </a:lnSpc>
              <a:spcBef>
                <a:spcPct val="20000"/>
              </a:spcBef>
              <a:buFontTx/>
              <a:buChar char="•"/>
            </a:pPr>
            <a:r>
              <a:rPr lang="en-US" sz="3800" b="1" dirty="0"/>
              <a:t>Perform experiments</a:t>
            </a:r>
          </a:p>
        </p:txBody>
      </p:sp>
      <p:sp>
        <p:nvSpPr>
          <p:cNvPr id="366595" name="Text Box 3"/>
          <p:cNvSpPr txBox="1">
            <a:spLocks noChangeArrowheads="1"/>
          </p:cNvSpPr>
          <p:nvPr/>
        </p:nvSpPr>
        <p:spPr bwMode="auto">
          <a:xfrm>
            <a:off x="773113" y="914400"/>
            <a:ext cx="7610475" cy="8699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ctr">
              <a:lnSpc>
                <a:spcPct val="85000"/>
              </a:lnSpc>
              <a:spcBef>
                <a:spcPct val="50000"/>
              </a:spcBef>
            </a:pPr>
            <a:r>
              <a:rPr lang="en-US" sz="6000" b="1">
                <a:solidFill>
                  <a:srgbClr val="212D87"/>
                </a:solidFill>
              </a:rPr>
              <a:t>Scientists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6594">
                                            <p:txEl>
                                              <p:pRg st="0" end="0"/>
                                            </p:txEl>
                                          </p:spTgt>
                                        </p:tgtEl>
                                        <p:attrNameLst>
                                          <p:attrName>style.visibility</p:attrName>
                                        </p:attrNameLst>
                                      </p:cBhvr>
                                      <p:to>
                                        <p:strVal val="visible"/>
                                      </p:to>
                                    </p:set>
                                    <p:animEffect transition="in" filter="wipe(left)">
                                      <p:cBhvr>
                                        <p:cTn id="7" dur="500"/>
                                        <p:tgtEl>
                                          <p:spTgt spid="3665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4" grpId="0" build="p"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ext Box 2"/>
          <p:cNvSpPr txBox="1">
            <a:spLocks noChangeArrowheads="1"/>
          </p:cNvSpPr>
          <p:nvPr/>
        </p:nvSpPr>
        <p:spPr bwMode="auto">
          <a:xfrm>
            <a:off x="914400" y="1447800"/>
            <a:ext cx="7315200" cy="869950"/>
          </a:xfrm>
          <a:prstGeom prst="rect">
            <a:avLst/>
          </a:prstGeom>
          <a:noFill/>
          <a:ln>
            <a:noFill/>
          </a:ln>
          <a:effectLst>
            <a:outerShdw dist="35921" dir="2700000" algn="ctr" rotWithShape="0">
              <a:srgbClr val="1D1C3A"/>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85000"/>
              </a:lnSpc>
            </a:pPr>
            <a:r>
              <a:rPr lang="en-US" sz="6000" b="1">
                <a:solidFill>
                  <a:srgbClr val="A6F4FE"/>
                </a:solidFill>
              </a:rPr>
              <a:t>experiment</a:t>
            </a:r>
          </a:p>
        </p:txBody>
      </p:sp>
      <p:sp>
        <p:nvSpPr>
          <p:cNvPr id="367619" name="Text Box 3"/>
          <p:cNvSpPr txBox="1">
            <a:spLocks noChangeArrowheads="1"/>
          </p:cNvSpPr>
          <p:nvPr/>
        </p:nvSpPr>
        <p:spPr bwMode="auto">
          <a:xfrm>
            <a:off x="914400" y="2501900"/>
            <a:ext cx="7315200" cy="26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85000"/>
              </a:lnSpc>
            </a:pPr>
            <a:r>
              <a:rPr lang="en-US" sz="4000" b="1">
                <a:solidFill>
                  <a:srgbClr val="DFFBFF"/>
                </a:solidFill>
              </a:rPr>
              <a:t>a repeatable method that involves observing a natural process, sometimes under controlled conditions, for the purpose of analysis</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Text Box 2"/>
          <p:cNvSpPr txBox="1">
            <a:spLocks noChangeArrowheads="1"/>
          </p:cNvSpPr>
          <p:nvPr/>
        </p:nvSpPr>
        <p:spPr bwMode="auto">
          <a:xfrm>
            <a:off x="914400" y="1676400"/>
            <a:ext cx="7315200" cy="357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228600" indent="-228600">
              <a:defRPr>
                <a:solidFill>
                  <a:schemeClr val="tx1"/>
                </a:solidFill>
                <a:latin typeface="Arial" pitchFamily="34" charset="0"/>
              </a:defRPr>
            </a:lvl1pPr>
            <a:lvl2pPr marL="623888" indent="-280988">
              <a:defRPr>
                <a:solidFill>
                  <a:schemeClr val="tx1"/>
                </a:solidFill>
                <a:latin typeface="Arial" pitchFamily="34" charset="0"/>
              </a:defRPr>
            </a:lvl2pPr>
            <a:lvl3pPr marL="1092200" indent="-342900">
              <a:defRPr>
                <a:solidFill>
                  <a:schemeClr val="tx1"/>
                </a:solidFill>
                <a:latin typeface="Arial" pitchFamily="34" charset="0"/>
              </a:defRPr>
            </a:lvl3pPr>
            <a:lvl4pPr marL="1714500" indent="-279400">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80000"/>
              </a:lnSpc>
              <a:spcBef>
                <a:spcPct val="20000"/>
              </a:spcBef>
              <a:buFontTx/>
              <a:buChar char="•"/>
            </a:pPr>
            <a:r>
              <a:rPr lang="en-US" sz="3800" b="1"/>
              <a:t>Perform experiments</a:t>
            </a:r>
          </a:p>
          <a:p>
            <a:pPr lvl="1">
              <a:lnSpc>
                <a:spcPct val="80000"/>
              </a:lnSpc>
              <a:spcBef>
                <a:spcPct val="20000"/>
              </a:spcBef>
              <a:buFont typeface="Wingdings" pitchFamily="2" charset="2"/>
              <a:buChar char="§"/>
            </a:pPr>
            <a:r>
              <a:rPr lang="en-US" sz="3600" b="1">
                <a:solidFill>
                  <a:srgbClr val="212D87"/>
                </a:solidFill>
              </a:rPr>
              <a:t>Controlled—only one condition is varied at a time</a:t>
            </a:r>
            <a:endParaRPr lang="en-US" sz="3800" b="1"/>
          </a:p>
          <a:p>
            <a:pPr>
              <a:lnSpc>
                <a:spcPct val="80000"/>
              </a:lnSpc>
              <a:spcBef>
                <a:spcPct val="20000"/>
              </a:spcBef>
              <a:buFontTx/>
              <a:buChar char="•"/>
            </a:pPr>
            <a:r>
              <a:rPr lang="en-US" sz="3800" b="1"/>
              <a:t>Record data from experimentation</a:t>
            </a:r>
          </a:p>
          <a:p>
            <a:pPr lvl="1">
              <a:lnSpc>
                <a:spcPct val="80000"/>
              </a:lnSpc>
              <a:spcBef>
                <a:spcPct val="20000"/>
              </a:spcBef>
              <a:buFont typeface="Wingdings" pitchFamily="2" charset="2"/>
              <a:buChar char="§"/>
            </a:pPr>
            <a:r>
              <a:rPr lang="en-US" sz="3600" b="1">
                <a:solidFill>
                  <a:srgbClr val="212D87"/>
                </a:solidFill>
              </a:rPr>
              <a:t>Empirical data</a:t>
            </a:r>
            <a:r>
              <a:rPr lang="en-US" sz="3600" b="1">
                <a:solidFill>
                  <a:srgbClr val="212D87"/>
                </a:solidFill>
                <a:cs typeface="Arial" pitchFamily="34" charset="0"/>
              </a:rPr>
              <a:t>—</a:t>
            </a:r>
            <a:r>
              <a:rPr lang="en-US" sz="3600" b="1">
                <a:solidFill>
                  <a:srgbClr val="212D87"/>
                </a:solidFill>
              </a:rPr>
              <a:t>gathered experimentally</a:t>
            </a:r>
          </a:p>
        </p:txBody>
      </p:sp>
      <p:sp>
        <p:nvSpPr>
          <p:cNvPr id="396291" name="Text Box 3"/>
          <p:cNvSpPr txBox="1">
            <a:spLocks noChangeArrowheads="1"/>
          </p:cNvSpPr>
          <p:nvPr/>
        </p:nvSpPr>
        <p:spPr bwMode="auto">
          <a:xfrm>
            <a:off x="773113" y="914400"/>
            <a:ext cx="7610475" cy="8699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ctr">
              <a:lnSpc>
                <a:spcPct val="85000"/>
              </a:lnSpc>
              <a:spcBef>
                <a:spcPct val="50000"/>
              </a:spcBef>
            </a:pPr>
            <a:r>
              <a:rPr lang="en-US" sz="6000" b="1">
                <a:solidFill>
                  <a:srgbClr val="212D87"/>
                </a:solidFill>
              </a:rPr>
              <a:t>Scientists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6290">
                                            <p:txEl>
                                              <p:pRg st="1" end="1"/>
                                            </p:txEl>
                                          </p:spTgt>
                                        </p:tgtEl>
                                        <p:attrNameLst>
                                          <p:attrName>style.visibility</p:attrName>
                                        </p:attrNameLst>
                                      </p:cBhvr>
                                      <p:to>
                                        <p:strVal val="visible"/>
                                      </p:to>
                                    </p:set>
                                    <p:animEffect transition="in" filter="wipe(left)">
                                      <p:cBhvr>
                                        <p:cTn id="7" dur="500"/>
                                        <p:tgtEl>
                                          <p:spTgt spid="39629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6290">
                                            <p:txEl>
                                              <p:pRg st="2" end="2"/>
                                            </p:txEl>
                                          </p:spTgt>
                                        </p:tgtEl>
                                        <p:attrNameLst>
                                          <p:attrName>style.visibility</p:attrName>
                                        </p:attrNameLst>
                                      </p:cBhvr>
                                      <p:to>
                                        <p:strVal val="visible"/>
                                      </p:to>
                                    </p:set>
                                    <p:animEffect transition="in" filter="wipe(left)">
                                      <p:cBhvr>
                                        <p:cTn id="12" dur="500"/>
                                        <p:tgtEl>
                                          <p:spTgt spid="39629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6290">
                                            <p:txEl>
                                              <p:pRg st="3" end="3"/>
                                            </p:txEl>
                                          </p:spTgt>
                                        </p:tgtEl>
                                        <p:attrNameLst>
                                          <p:attrName>style.visibility</p:attrName>
                                        </p:attrNameLst>
                                      </p:cBhvr>
                                      <p:to>
                                        <p:strVal val="visible"/>
                                      </p:to>
                                    </p:set>
                                    <p:animEffect transition="in" filter="wipe(left)">
                                      <p:cBhvr>
                                        <p:cTn id="17" dur="500"/>
                                        <p:tgtEl>
                                          <p:spTgt spid="3962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0" grpId="0" uiExpand="1" build="p" bldLvl="2"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Text Box 2"/>
          <p:cNvSpPr txBox="1">
            <a:spLocks noChangeArrowheads="1"/>
          </p:cNvSpPr>
          <p:nvPr/>
        </p:nvSpPr>
        <p:spPr bwMode="auto">
          <a:xfrm>
            <a:off x="914400" y="1676400"/>
            <a:ext cx="7315200"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228600" indent="-228600">
              <a:defRPr>
                <a:solidFill>
                  <a:schemeClr val="tx1"/>
                </a:solidFill>
                <a:latin typeface="Arial" pitchFamily="34" charset="0"/>
              </a:defRPr>
            </a:lvl1pPr>
            <a:lvl2pPr marL="623888" indent="-280988">
              <a:defRPr>
                <a:solidFill>
                  <a:schemeClr val="tx1"/>
                </a:solidFill>
                <a:latin typeface="Arial" pitchFamily="34" charset="0"/>
              </a:defRPr>
            </a:lvl2pPr>
            <a:lvl3pPr marL="1092200" indent="-342900">
              <a:defRPr>
                <a:solidFill>
                  <a:schemeClr val="tx1"/>
                </a:solidFill>
                <a:latin typeface="Arial" pitchFamily="34" charset="0"/>
              </a:defRPr>
            </a:lvl3pPr>
            <a:lvl4pPr marL="1714500" indent="-279400">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80000"/>
              </a:lnSpc>
              <a:spcBef>
                <a:spcPct val="20000"/>
              </a:spcBef>
              <a:buFontTx/>
              <a:buChar char="•"/>
            </a:pPr>
            <a:r>
              <a:rPr lang="en-US" sz="3800" b="1"/>
              <a:t>Form hypotheses</a:t>
            </a:r>
          </a:p>
        </p:txBody>
      </p:sp>
      <p:sp>
        <p:nvSpPr>
          <p:cNvPr id="397315" name="Text Box 3"/>
          <p:cNvSpPr txBox="1">
            <a:spLocks noChangeArrowheads="1"/>
          </p:cNvSpPr>
          <p:nvPr/>
        </p:nvSpPr>
        <p:spPr bwMode="auto">
          <a:xfrm>
            <a:off x="773113" y="914400"/>
            <a:ext cx="7610475" cy="8699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ctr">
              <a:lnSpc>
                <a:spcPct val="85000"/>
              </a:lnSpc>
              <a:spcBef>
                <a:spcPct val="50000"/>
              </a:spcBef>
            </a:pPr>
            <a:r>
              <a:rPr lang="en-US" sz="6000" b="1">
                <a:solidFill>
                  <a:srgbClr val="212D87"/>
                </a:solidFill>
              </a:rPr>
              <a:t>Scientists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97314">
                                            <p:txEl>
                                              <p:pRg st="0" end="0"/>
                                            </p:txEl>
                                          </p:spTgt>
                                        </p:tgtEl>
                                        <p:attrNameLst>
                                          <p:attrName>style.visibility</p:attrName>
                                        </p:attrNameLst>
                                      </p:cBhvr>
                                      <p:to>
                                        <p:strVal val="visible"/>
                                      </p:to>
                                    </p:set>
                                    <p:animEffect transition="in" filter="wipe(left)">
                                      <p:cBhvr>
                                        <p:cTn id="7" dur="500"/>
                                        <p:tgtEl>
                                          <p:spTgt spid="3973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Text Box 2"/>
          <p:cNvSpPr txBox="1">
            <a:spLocks noChangeArrowheads="1"/>
          </p:cNvSpPr>
          <p:nvPr/>
        </p:nvSpPr>
        <p:spPr bwMode="auto">
          <a:xfrm>
            <a:off x="914400" y="1447800"/>
            <a:ext cx="7315200" cy="869950"/>
          </a:xfrm>
          <a:prstGeom prst="rect">
            <a:avLst/>
          </a:prstGeom>
          <a:noFill/>
          <a:ln>
            <a:noFill/>
          </a:ln>
          <a:effectLst>
            <a:outerShdw dist="35921" dir="2700000" algn="ctr" rotWithShape="0">
              <a:srgbClr val="1D1C3A"/>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85000"/>
              </a:lnSpc>
            </a:pPr>
            <a:r>
              <a:rPr lang="en-US" sz="6000" b="1">
                <a:solidFill>
                  <a:srgbClr val="A6F4FE"/>
                </a:solidFill>
              </a:rPr>
              <a:t>hypothesis</a:t>
            </a:r>
          </a:p>
        </p:txBody>
      </p:sp>
      <p:sp>
        <p:nvSpPr>
          <p:cNvPr id="398339" name="Text Box 3"/>
          <p:cNvSpPr txBox="1">
            <a:spLocks noChangeArrowheads="1"/>
          </p:cNvSpPr>
          <p:nvPr/>
        </p:nvSpPr>
        <p:spPr bwMode="auto">
          <a:xfrm>
            <a:off x="914400" y="2501900"/>
            <a:ext cx="7315200" cy="2162175"/>
          </a:xfrm>
          <a:prstGeom prst="rect">
            <a:avLst/>
          </a:prstGeom>
          <a:noFill/>
          <a:ln>
            <a:noFill/>
          </a:ln>
          <a:effectLst>
            <a:outerShdw dist="35921" dir="2700000" algn="ctr" rotWithShape="0">
              <a:srgbClr val="1D1C3A"/>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85000"/>
              </a:lnSpc>
            </a:pPr>
            <a:r>
              <a:rPr lang="en-US" sz="4000" b="1">
                <a:solidFill>
                  <a:srgbClr val="DFFBFF"/>
                </a:solidFill>
              </a:rPr>
              <a:t>a simple, reasonable, testable statement that tries to predict the results of an experiment</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Text Box 2"/>
          <p:cNvSpPr txBox="1">
            <a:spLocks noChangeArrowheads="1"/>
          </p:cNvSpPr>
          <p:nvPr/>
        </p:nvSpPr>
        <p:spPr bwMode="auto">
          <a:xfrm>
            <a:off x="914400" y="1676400"/>
            <a:ext cx="7315200" cy="113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228600" indent="-228600">
              <a:defRPr>
                <a:solidFill>
                  <a:schemeClr val="tx1"/>
                </a:solidFill>
                <a:latin typeface="Arial" pitchFamily="34" charset="0"/>
              </a:defRPr>
            </a:lvl1pPr>
            <a:lvl2pPr marL="623888" indent="-280988">
              <a:defRPr>
                <a:solidFill>
                  <a:schemeClr val="tx1"/>
                </a:solidFill>
                <a:latin typeface="Arial" pitchFamily="34" charset="0"/>
              </a:defRPr>
            </a:lvl2pPr>
            <a:lvl3pPr marL="1092200" indent="-342900">
              <a:defRPr>
                <a:solidFill>
                  <a:schemeClr val="tx1"/>
                </a:solidFill>
                <a:latin typeface="Arial" pitchFamily="34" charset="0"/>
              </a:defRPr>
            </a:lvl3pPr>
            <a:lvl4pPr marL="1714500" indent="-279400">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80000"/>
              </a:lnSpc>
              <a:spcBef>
                <a:spcPct val="20000"/>
              </a:spcBef>
              <a:buFontTx/>
              <a:buChar char="•"/>
            </a:pPr>
            <a:r>
              <a:rPr lang="en-US" sz="3800" b="1"/>
              <a:t>Form hypotheses</a:t>
            </a:r>
          </a:p>
          <a:p>
            <a:pPr>
              <a:lnSpc>
                <a:spcPct val="80000"/>
              </a:lnSpc>
              <a:spcBef>
                <a:spcPct val="20000"/>
              </a:spcBef>
              <a:buFontTx/>
              <a:buChar char="•"/>
            </a:pPr>
            <a:r>
              <a:rPr lang="en-US" sz="3800" b="1"/>
              <a:t>Perform natural experiments</a:t>
            </a:r>
          </a:p>
        </p:txBody>
      </p:sp>
      <p:sp>
        <p:nvSpPr>
          <p:cNvPr id="399363" name="Text Box 3"/>
          <p:cNvSpPr txBox="1">
            <a:spLocks noChangeArrowheads="1"/>
          </p:cNvSpPr>
          <p:nvPr/>
        </p:nvSpPr>
        <p:spPr bwMode="auto">
          <a:xfrm>
            <a:off x="773113" y="914400"/>
            <a:ext cx="7610475" cy="8699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ctr">
              <a:lnSpc>
                <a:spcPct val="85000"/>
              </a:lnSpc>
              <a:spcBef>
                <a:spcPct val="50000"/>
              </a:spcBef>
            </a:pPr>
            <a:r>
              <a:rPr lang="en-US" sz="6000" b="1">
                <a:solidFill>
                  <a:srgbClr val="212D87"/>
                </a:solidFill>
              </a:rPr>
              <a:t>Scientists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362">
                                            <p:txEl>
                                              <p:pRg st="1" end="1"/>
                                            </p:txEl>
                                          </p:spTgt>
                                        </p:tgtEl>
                                        <p:attrNameLst>
                                          <p:attrName>style.visibility</p:attrName>
                                        </p:attrNameLst>
                                      </p:cBhvr>
                                      <p:to>
                                        <p:strVal val="visible"/>
                                      </p:to>
                                    </p:set>
                                    <p:animEffect transition="in" filter="wipe(left)">
                                      <p:cBhvr>
                                        <p:cTn id="7" dur="500"/>
                                        <p:tgtEl>
                                          <p:spTgt spid="3993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2" grpId="0" build="p" bldLvl="2"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Text Box 2"/>
          <p:cNvSpPr txBox="1">
            <a:spLocks noChangeArrowheads="1"/>
          </p:cNvSpPr>
          <p:nvPr/>
        </p:nvSpPr>
        <p:spPr bwMode="auto">
          <a:xfrm>
            <a:off x="914400" y="1447800"/>
            <a:ext cx="7315200" cy="790575"/>
          </a:xfrm>
          <a:prstGeom prst="rect">
            <a:avLst/>
          </a:prstGeom>
          <a:noFill/>
          <a:ln>
            <a:noFill/>
          </a:ln>
          <a:effectLst>
            <a:outerShdw dist="35921" dir="2700000" algn="ctr" rotWithShape="0">
              <a:srgbClr val="1D1C3A"/>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85000"/>
              </a:lnSpc>
            </a:pPr>
            <a:r>
              <a:rPr lang="en-US" sz="5400" b="1">
                <a:solidFill>
                  <a:srgbClr val="A6F4FE"/>
                </a:solidFill>
              </a:rPr>
              <a:t>natural experiment</a:t>
            </a:r>
          </a:p>
        </p:txBody>
      </p:sp>
      <p:sp>
        <p:nvSpPr>
          <p:cNvPr id="400387" name="Text Box 3"/>
          <p:cNvSpPr txBox="1">
            <a:spLocks noChangeArrowheads="1"/>
          </p:cNvSpPr>
          <p:nvPr/>
        </p:nvSpPr>
        <p:spPr bwMode="auto">
          <a:xfrm>
            <a:off x="914400" y="2501900"/>
            <a:ext cx="7315200" cy="1644650"/>
          </a:xfrm>
          <a:prstGeom prst="rect">
            <a:avLst/>
          </a:prstGeom>
          <a:noFill/>
          <a:ln>
            <a:noFill/>
          </a:ln>
          <a:effectLst>
            <a:outerShdw dist="35921" dir="2700000" algn="ctr" rotWithShape="0">
              <a:srgbClr val="1D1C3A"/>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85000"/>
              </a:lnSpc>
            </a:pPr>
            <a:r>
              <a:rPr lang="en-US" sz="4000" b="1">
                <a:solidFill>
                  <a:srgbClr val="DFFBFF"/>
                </a:solidFill>
              </a:rPr>
              <a:t>an experiment in which the conditions cannot be controlled</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Text Box 2"/>
          <p:cNvSpPr txBox="1">
            <a:spLocks noChangeArrowheads="1"/>
          </p:cNvSpPr>
          <p:nvPr/>
        </p:nvSpPr>
        <p:spPr bwMode="auto">
          <a:xfrm>
            <a:off x="914400" y="1676400"/>
            <a:ext cx="731520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228600" indent="-228600">
              <a:defRPr>
                <a:solidFill>
                  <a:schemeClr val="tx1"/>
                </a:solidFill>
                <a:latin typeface="Arial" pitchFamily="34" charset="0"/>
              </a:defRPr>
            </a:lvl1pPr>
            <a:lvl2pPr marL="623888" indent="-280988">
              <a:defRPr>
                <a:solidFill>
                  <a:schemeClr val="tx1"/>
                </a:solidFill>
                <a:latin typeface="Arial" pitchFamily="34" charset="0"/>
              </a:defRPr>
            </a:lvl2pPr>
            <a:lvl3pPr marL="1092200" indent="-342900">
              <a:defRPr>
                <a:solidFill>
                  <a:schemeClr val="tx1"/>
                </a:solidFill>
                <a:latin typeface="Arial" pitchFamily="34" charset="0"/>
              </a:defRPr>
            </a:lvl3pPr>
            <a:lvl4pPr marL="1714500" indent="-279400">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80000"/>
              </a:lnSpc>
              <a:spcBef>
                <a:spcPct val="20000"/>
              </a:spcBef>
              <a:buFontTx/>
              <a:buChar char="•"/>
            </a:pPr>
            <a:r>
              <a:rPr lang="en-US" sz="3800" b="1" dirty="0"/>
              <a:t>Form hypotheses</a:t>
            </a:r>
          </a:p>
          <a:p>
            <a:pPr>
              <a:lnSpc>
                <a:spcPct val="80000"/>
              </a:lnSpc>
              <a:spcBef>
                <a:spcPct val="20000"/>
              </a:spcBef>
              <a:buFontTx/>
              <a:buChar char="•"/>
            </a:pPr>
            <a:r>
              <a:rPr lang="en-US" sz="3800" b="1" dirty="0"/>
              <a:t>Perform natural experiments</a:t>
            </a:r>
          </a:p>
          <a:p>
            <a:pPr>
              <a:lnSpc>
                <a:spcPct val="80000"/>
              </a:lnSpc>
              <a:spcBef>
                <a:spcPct val="20000"/>
              </a:spcBef>
              <a:buFontTx/>
              <a:buChar char="•"/>
            </a:pPr>
            <a:r>
              <a:rPr lang="en-US" sz="3800" b="1" dirty="0"/>
              <a:t>Perform scientific surveys</a:t>
            </a:r>
            <a:r>
              <a:rPr lang="en-US" sz="3800" b="1" dirty="0">
                <a:cs typeface="Arial" pitchFamily="34" charset="0"/>
              </a:rPr>
              <a:t>—</a:t>
            </a:r>
            <a:r>
              <a:rPr lang="en-US" sz="3800" b="1" dirty="0"/>
              <a:t>randomly selecting representative samples</a:t>
            </a:r>
          </a:p>
        </p:txBody>
      </p:sp>
      <p:sp>
        <p:nvSpPr>
          <p:cNvPr id="401411" name="Text Box 3"/>
          <p:cNvSpPr txBox="1">
            <a:spLocks noChangeArrowheads="1"/>
          </p:cNvSpPr>
          <p:nvPr/>
        </p:nvSpPr>
        <p:spPr bwMode="auto">
          <a:xfrm>
            <a:off x="773113" y="914400"/>
            <a:ext cx="7610475" cy="8699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ctr">
              <a:lnSpc>
                <a:spcPct val="85000"/>
              </a:lnSpc>
              <a:spcBef>
                <a:spcPct val="50000"/>
              </a:spcBef>
            </a:pPr>
            <a:r>
              <a:rPr lang="en-US" sz="6000" b="1">
                <a:solidFill>
                  <a:srgbClr val="212D87"/>
                </a:solidFill>
              </a:rPr>
              <a:t>Scientists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1410">
                                            <p:txEl>
                                              <p:pRg st="2" end="2"/>
                                            </p:txEl>
                                          </p:spTgt>
                                        </p:tgtEl>
                                        <p:attrNameLst>
                                          <p:attrName>style.visibility</p:attrName>
                                        </p:attrNameLst>
                                      </p:cBhvr>
                                      <p:to>
                                        <p:strVal val="visible"/>
                                      </p:to>
                                    </p:set>
                                    <p:animEffect transition="in" filter="wipe(left)">
                                      <p:cBhvr>
                                        <p:cTn id="7" dur="500"/>
                                        <p:tgtEl>
                                          <p:spTgt spid="4014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0" grpId="0" uiExpand="1"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Text Box 2"/>
          <p:cNvSpPr txBox="1">
            <a:spLocks noGrp="1" noChangeArrowheads="1"/>
          </p:cNvSpPr>
          <p:nvPr>
            <p:ph type="title" idx="4294967295"/>
          </p:nvPr>
        </p:nvSpPr>
        <p:spPr bwMode="auto">
          <a:xfrm>
            <a:off x="457200" y="228600"/>
            <a:ext cx="8229600" cy="1143000"/>
          </a:xfrm>
          <a:prstGeom prst="rect">
            <a:avLst/>
          </a:prstGeom>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nchorCtr="1"/>
          <a:lstStyle/>
          <a:p>
            <a:pPr>
              <a:lnSpc>
                <a:spcPct val="85000"/>
              </a:lnSpc>
              <a:spcBef>
                <a:spcPct val="50000"/>
              </a:spcBef>
            </a:pPr>
            <a:r>
              <a:rPr lang="en-US" dirty="0">
                <a:solidFill>
                  <a:srgbClr val="A6F4FE"/>
                </a:solidFill>
              </a:rPr>
              <a:t>Why Study </a:t>
            </a:r>
            <a:r>
              <a:rPr lang="en-US" dirty="0" smtClean="0">
                <a:solidFill>
                  <a:srgbClr val="A6F4FE"/>
                </a:solidFill>
              </a:rPr>
              <a:t>Science?</a:t>
            </a:r>
            <a:endParaRPr lang="en-US" dirty="0">
              <a:solidFill>
                <a:srgbClr val="A6F4FE"/>
              </a:solidFill>
            </a:endParaRPr>
          </a:p>
        </p:txBody>
      </p:sp>
      <p:sp>
        <p:nvSpPr>
          <p:cNvPr id="534532" name="Text Box 4"/>
          <p:cNvSpPr txBox="1">
            <a:spLocks noChangeArrowheads="1"/>
          </p:cNvSpPr>
          <p:nvPr/>
        </p:nvSpPr>
        <p:spPr bwMode="auto">
          <a:xfrm>
            <a:off x="914400" y="1754188"/>
            <a:ext cx="7315200" cy="479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290513" indent="-290513">
              <a:defRPr>
                <a:solidFill>
                  <a:schemeClr val="tx1"/>
                </a:solidFill>
                <a:latin typeface="Arial" pitchFamily="34" charset="0"/>
              </a:defRPr>
            </a:lvl1pPr>
            <a:lvl2pPr marL="914400" indent="-282575">
              <a:defRPr>
                <a:solidFill>
                  <a:schemeClr val="tx1"/>
                </a:solidFill>
                <a:latin typeface="Arial" pitchFamily="34" charset="0"/>
              </a:defRPr>
            </a:lvl2pPr>
            <a:lvl3pPr marL="1320800" indent="-292100">
              <a:defRPr>
                <a:solidFill>
                  <a:schemeClr val="tx1"/>
                </a:solidFill>
                <a:latin typeface="Arial" pitchFamily="34" charset="0"/>
              </a:defRPr>
            </a:lvl3pPr>
            <a:lvl4pPr marL="1435100">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lvl="1">
              <a:lnSpc>
                <a:spcPct val="85000"/>
              </a:lnSpc>
              <a:spcBef>
                <a:spcPct val="20000"/>
              </a:spcBef>
              <a:buFont typeface="Wingdings" pitchFamily="2" charset="2"/>
              <a:buChar char="§"/>
            </a:pPr>
            <a:r>
              <a:rPr lang="en-US" sz="4000" b="1" dirty="0" smtClean="0">
                <a:solidFill>
                  <a:srgbClr val="CCFF99"/>
                </a:solidFill>
              </a:rPr>
              <a:t>Naturalistic </a:t>
            </a:r>
            <a:r>
              <a:rPr lang="en-US" sz="4000" b="1" dirty="0">
                <a:solidFill>
                  <a:srgbClr val="CCFF99"/>
                </a:solidFill>
              </a:rPr>
              <a:t>worldview</a:t>
            </a:r>
          </a:p>
          <a:p>
            <a:pPr lvl="2">
              <a:lnSpc>
                <a:spcPct val="85000"/>
              </a:lnSpc>
              <a:spcBef>
                <a:spcPct val="30000"/>
              </a:spcBef>
              <a:buFontTx/>
              <a:buChar char="•"/>
            </a:pPr>
            <a:r>
              <a:rPr lang="en-US" sz="3800" dirty="0">
                <a:solidFill>
                  <a:srgbClr val="E5FFCB"/>
                </a:solidFill>
              </a:rPr>
              <a:t>Matter is all that exists.</a:t>
            </a:r>
          </a:p>
          <a:p>
            <a:pPr lvl="2">
              <a:lnSpc>
                <a:spcPct val="85000"/>
              </a:lnSpc>
              <a:spcBef>
                <a:spcPct val="30000"/>
              </a:spcBef>
              <a:buFontTx/>
              <a:buChar char="•"/>
            </a:pPr>
            <a:r>
              <a:rPr lang="en-US" sz="3800" dirty="0">
                <a:solidFill>
                  <a:srgbClr val="E5FFCB"/>
                </a:solidFill>
              </a:rPr>
              <a:t>Human reason informed by science is the only reliable path to truth</a:t>
            </a:r>
            <a:r>
              <a:rPr lang="en-US" sz="3800" dirty="0" smtClean="0">
                <a:solidFill>
                  <a:srgbClr val="E5FFCB"/>
                </a:solidFill>
              </a:rPr>
              <a:t>.</a:t>
            </a:r>
          </a:p>
          <a:p>
            <a:pPr lvl="2">
              <a:lnSpc>
                <a:spcPct val="85000"/>
              </a:lnSpc>
              <a:spcBef>
                <a:spcPct val="30000"/>
              </a:spcBef>
              <a:buFontTx/>
              <a:buChar char="•"/>
            </a:pPr>
            <a:r>
              <a:rPr lang="en-US" sz="3800" dirty="0">
                <a:solidFill>
                  <a:srgbClr val="E5FFCB"/>
                </a:solidFill>
              </a:rPr>
              <a:t>Evolution </a:t>
            </a:r>
            <a:r>
              <a:rPr lang="en-US" sz="3800" dirty="0">
                <a:solidFill>
                  <a:srgbClr val="E5FFCB"/>
                </a:solidFill>
                <a:cs typeface="Arial" pitchFamily="34" charset="0"/>
              </a:rPr>
              <a:t>−</a:t>
            </a:r>
            <a:r>
              <a:rPr lang="en-US" sz="3800" dirty="0">
                <a:solidFill>
                  <a:srgbClr val="E5FFCB"/>
                </a:solidFill>
              </a:rPr>
              <a:t> the Creator</a:t>
            </a:r>
            <a:br>
              <a:rPr lang="en-US" sz="3800" dirty="0">
                <a:solidFill>
                  <a:srgbClr val="E5FFCB"/>
                </a:solidFill>
              </a:rPr>
            </a:br>
            <a:r>
              <a:rPr lang="en-US" sz="3800" dirty="0">
                <a:solidFill>
                  <a:srgbClr val="E5FFCB"/>
                </a:solidFill>
              </a:rPr>
              <a:t>= no accountability.</a:t>
            </a:r>
          </a:p>
          <a:p>
            <a:pPr marL="1028700" lvl="2" indent="0">
              <a:lnSpc>
                <a:spcPct val="85000"/>
              </a:lnSpc>
              <a:spcBef>
                <a:spcPct val="30000"/>
              </a:spcBef>
            </a:pPr>
            <a:endParaRPr lang="en-US" sz="3800" b="1" dirty="0">
              <a:solidFill>
                <a:srgbClr val="E5FFCB"/>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4532">
                                            <p:txEl>
                                              <p:pRg st="0" end="0"/>
                                            </p:txEl>
                                          </p:spTgt>
                                        </p:tgtEl>
                                        <p:attrNameLst>
                                          <p:attrName>style.visibility</p:attrName>
                                        </p:attrNameLst>
                                      </p:cBhvr>
                                      <p:to>
                                        <p:strVal val="visible"/>
                                      </p:to>
                                    </p:set>
                                    <p:animEffect transition="in" filter="wipe(left)">
                                      <p:cBhvr>
                                        <p:cTn id="7" dur="500"/>
                                        <p:tgtEl>
                                          <p:spTgt spid="5345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4532">
                                            <p:txEl>
                                              <p:pRg st="1" end="1"/>
                                            </p:txEl>
                                          </p:spTgt>
                                        </p:tgtEl>
                                        <p:attrNameLst>
                                          <p:attrName>style.visibility</p:attrName>
                                        </p:attrNameLst>
                                      </p:cBhvr>
                                      <p:to>
                                        <p:strVal val="visible"/>
                                      </p:to>
                                    </p:set>
                                    <p:animEffect transition="in" filter="wipe(left)">
                                      <p:cBhvr>
                                        <p:cTn id="12" dur="500"/>
                                        <p:tgtEl>
                                          <p:spTgt spid="53453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34532">
                                            <p:txEl>
                                              <p:pRg st="2" end="2"/>
                                            </p:txEl>
                                          </p:spTgt>
                                        </p:tgtEl>
                                        <p:attrNameLst>
                                          <p:attrName>style.visibility</p:attrName>
                                        </p:attrNameLst>
                                      </p:cBhvr>
                                      <p:to>
                                        <p:strVal val="visible"/>
                                      </p:to>
                                    </p:set>
                                    <p:animEffect transition="in" filter="wipe(left)">
                                      <p:cBhvr>
                                        <p:cTn id="17" dur="500"/>
                                        <p:tgtEl>
                                          <p:spTgt spid="5345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34532">
                                            <p:txEl>
                                              <p:pRg st="3" end="3"/>
                                            </p:txEl>
                                          </p:spTgt>
                                        </p:tgtEl>
                                        <p:attrNameLst>
                                          <p:attrName>style.visibility</p:attrName>
                                        </p:attrNameLst>
                                      </p:cBhvr>
                                      <p:to>
                                        <p:strVal val="visible"/>
                                      </p:to>
                                    </p:set>
                                    <p:animEffect transition="in" filter="wipe(left)">
                                      <p:cBhvr>
                                        <p:cTn id="22" dur="500"/>
                                        <p:tgtEl>
                                          <p:spTgt spid="5345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2" grpId="0" build="p" bldLvl="3"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Text Box 2"/>
          <p:cNvSpPr txBox="1">
            <a:spLocks noChangeArrowheads="1"/>
          </p:cNvSpPr>
          <p:nvPr/>
        </p:nvSpPr>
        <p:spPr bwMode="auto">
          <a:xfrm>
            <a:off x="914400" y="1676400"/>
            <a:ext cx="731520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228600" indent="-228600">
              <a:defRPr>
                <a:solidFill>
                  <a:schemeClr val="tx1"/>
                </a:solidFill>
                <a:latin typeface="Arial" pitchFamily="34" charset="0"/>
              </a:defRPr>
            </a:lvl1pPr>
            <a:lvl2pPr marL="623888" indent="-280988">
              <a:defRPr>
                <a:solidFill>
                  <a:schemeClr val="tx1"/>
                </a:solidFill>
                <a:latin typeface="Arial" pitchFamily="34" charset="0"/>
              </a:defRPr>
            </a:lvl2pPr>
            <a:lvl3pPr marL="1092200" indent="-342900">
              <a:defRPr>
                <a:solidFill>
                  <a:schemeClr val="tx1"/>
                </a:solidFill>
                <a:latin typeface="Arial" pitchFamily="34" charset="0"/>
              </a:defRPr>
            </a:lvl3pPr>
            <a:lvl4pPr marL="1714500" indent="-279400">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80000"/>
              </a:lnSpc>
              <a:spcBef>
                <a:spcPct val="20000"/>
              </a:spcBef>
              <a:buFontTx/>
              <a:buChar char="•"/>
            </a:pPr>
            <a:r>
              <a:rPr lang="en-US" sz="3800" b="1"/>
              <a:t>Formulate results</a:t>
            </a:r>
          </a:p>
          <a:p>
            <a:pPr lvl="1">
              <a:lnSpc>
                <a:spcPct val="80000"/>
              </a:lnSpc>
              <a:spcBef>
                <a:spcPct val="20000"/>
              </a:spcBef>
              <a:buFont typeface="Wingdings" pitchFamily="2" charset="2"/>
              <a:buChar char="§"/>
            </a:pPr>
            <a:r>
              <a:rPr lang="en-US" sz="3600" b="1">
                <a:solidFill>
                  <a:srgbClr val="212D87"/>
                </a:solidFill>
              </a:rPr>
              <a:t>Classify</a:t>
            </a:r>
          </a:p>
          <a:p>
            <a:pPr lvl="1">
              <a:lnSpc>
                <a:spcPct val="80000"/>
              </a:lnSpc>
              <a:spcBef>
                <a:spcPct val="20000"/>
              </a:spcBef>
              <a:buFont typeface="Wingdings" pitchFamily="2" charset="2"/>
              <a:buChar char="§"/>
            </a:pPr>
            <a:r>
              <a:rPr lang="en-US" sz="3600" b="1">
                <a:solidFill>
                  <a:srgbClr val="212D87"/>
                </a:solidFill>
              </a:rPr>
              <a:t>Simplify</a:t>
            </a:r>
          </a:p>
          <a:p>
            <a:pPr lvl="1">
              <a:lnSpc>
                <a:spcPct val="80000"/>
              </a:lnSpc>
              <a:spcBef>
                <a:spcPct val="20000"/>
              </a:spcBef>
              <a:buFont typeface="Wingdings" pitchFamily="2" charset="2"/>
              <a:buChar char="§"/>
            </a:pPr>
            <a:r>
              <a:rPr lang="en-US" sz="3600" b="1">
                <a:solidFill>
                  <a:srgbClr val="212D87"/>
                </a:solidFill>
              </a:rPr>
              <a:t>Enter in charts and graphs</a:t>
            </a:r>
            <a:endParaRPr lang="en-US" sz="3800" b="1"/>
          </a:p>
          <a:p>
            <a:pPr>
              <a:lnSpc>
                <a:spcPct val="80000"/>
              </a:lnSpc>
              <a:spcBef>
                <a:spcPct val="20000"/>
              </a:spcBef>
              <a:buFontTx/>
              <a:buChar char="•"/>
            </a:pPr>
            <a:r>
              <a:rPr lang="en-US" sz="3800" b="1"/>
              <a:t>Communicate findings</a:t>
            </a:r>
          </a:p>
          <a:p>
            <a:pPr lvl="1">
              <a:lnSpc>
                <a:spcPct val="80000"/>
              </a:lnSpc>
              <a:spcBef>
                <a:spcPct val="20000"/>
              </a:spcBef>
              <a:buFont typeface="Wingdings" pitchFamily="2" charset="2"/>
              <a:buChar char="§"/>
            </a:pPr>
            <a:r>
              <a:rPr lang="en-US" sz="3600" b="1">
                <a:solidFill>
                  <a:srgbClr val="212D87"/>
                </a:solidFill>
              </a:rPr>
              <a:t>Peer-reviewed scientific journals</a:t>
            </a:r>
          </a:p>
          <a:p>
            <a:pPr lvl="1">
              <a:lnSpc>
                <a:spcPct val="80000"/>
              </a:lnSpc>
              <a:spcBef>
                <a:spcPct val="20000"/>
              </a:spcBef>
              <a:buFont typeface="Wingdings" pitchFamily="2" charset="2"/>
              <a:buChar char="§"/>
            </a:pPr>
            <a:r>
              <a:rPr lang="en-US" sz="3600" b="1">
                <a:solidFill>
                  <a:srgbClr val="212D87"/>
                </a:solidFill>
              </a:rPr>
              <a:t>Internet forums</a:t>
            </a:r>
          </a:p>
        </p:txBody>
      </p:sp>
      <p:sp>
        <p:nvSpPr>
          <p:cNvPr id="402435" name="Text Box 3"/>
          <p:cNvSpPr txBox="1">
            <a:spLocks noChangeArrowheads="1"/>
          </p:cNvSpPr>
          <p:nvPr/>
        </p:nvSpPr>
        <p:spPr bwMode="auto">
          <a:xfrm>
            <a:off x="773113" y="914400"/>
            <a:ext cx="7610475" cy="8699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ctr">
              <a:lnSpc>
                <a:spcPct val="85000"/>
              </a:lnSpc>
              <a:spcBef>
                <a:spcPct val="50000"/>
              </a:spcBef>
            </a:pPr>
            <a:r>
              <a:rPr lang="en-US" sz="6000" b="1">
                <a:solidFill>
                  <a:srgbClr val="212D87"/>
                </a:solidFill>
              </a:rPr>
              <a:t>Scientists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02434">
                                            <p:txEl>
                                              <p:pRg st="0" end="0"/>
                                            </p:txEl>
                                          </p:spTgt>
                                        </p:tgtEl>
                                        <p:attrNameLst>
                                          <p:attrName>style.visibility</p:attrName>
                                        </p:attrNameLst>
                                      </p:cBhvr>
                                      <p:to>
                                        <p:strVal val="visible"/>
                                      </p:to>
                                    </p:set>
                                    <p:animEffect transition="in" filter="wipe(left)">
                                      <p:cBhvr>
                                        <p:cTn id="7" dur="500"/>
                                        <p:tgtEl>
                                          <p:spTgt spid="4024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2434">
                                            <p:txEl>
                                              <p:pRg st="1" end="1"/>
                                            </p:txEl>
                                          </p:spTgt>
                                        </p:tgtEl>
                                        <p:attrNameLst>
                                          <p:attrName>style.visibility</p:attrName>
                                        </p:attrNameLst>
                                      </p:cBhvr>
                                      <p:to>
                                        <p:strVal val="visible"/>
                                      </p:to>
                                    </p:set>
                                    <p:animEffect transition="in" filter="wipe(left)">
                                      <p:cBhvr>
                                        <p:cTn id="12" dur="500"/>
                                        <p:tgtEl>
                                          <p:spTgt spid="40243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2434">
                                            <p:txEl>
                                              <p:pRg st="2" end="2"/>
                                            </p:txEl>
                                          </p:spTgt>
                                        </p:tgtEl>
                                        <p:attrNameLst>
                                          <p:attrName>style.visibility</p:attrName>
                                        </p:attrNameLst>
                                      </p:cBhvr>
                                      <p:to>
                                        <p:strVal val="visible"/>
                                      </p:to>
                                    </p:set>
                                    <p:animEffect transition="in" filter="wipe(left)">
                                      <p:cBhvr>
                                        <p:cTn id="17" dur="500"/>
                                        <p:tgtEl>
                                          <p:spTgt spid="40243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2434">
                                            <p:txEl>
                                              <p:pRg st="3" end="3"/>
                                            </p:txEl>
                                          </p:spTgt>
                                        </p:tgtEl>
                                        <p:attrNameLst>
                                          <p:attrName>style.visibility</p:attrName>
                                        </p:attrNameLst>
                                      </p:cBhvr>
                                      <p:to>
                                        <p:strVal val="visible"/>
                                      </p:to>
                                    </p:set>
                                    <p:animEffect transition="in" filter="wipe(left)">
                                      <p:cBhvr>
                                        <p:cTn id="22" dur="500"/>
                                        <p:tgtEl>
                                          <p:spTgt spid="40243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02434">
                                            <p:txEl>
                                              <p:pRg st="4" end="4"/>
                                            </p:txEl>
                                          </p:spTgt>
                                        </p:tgtEl>
                                        <p:attrNameLst>
                                          <p:attrName>style.visibility</p:attrName>
                                        </p:attrNameLst>
                                      </p:cBhvr>
                                      <p:to>
                                        <p:strVal val="visible"/>
                                      </p:to>
                                    </p:set>
                                    <p:animEffect transition="in" filter="wipe(left)">
                                      <p:cBhvr>
                                        <p:cTn id="27" dur="500"/>
                                        <p:tgtEl>
                                          <p:spTgt spid="40243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2434">
                                            <p:txEl>
                                              <p:pRg st="5" end="5"/>
                                            </p:txEl>
                                          </p:spTgt>
                                        </p:tgtEl>
                                        <p:attrNameLst>
                                          <p:attrName>style.visibility</p:attrName>
                                        </p:attrNameLst>
                                      </p:cBhvr>
                                      <p:to>
                                        <p:strVal val="visible"/>
                                      </p:to>
                                    </p:set>
                                    <p:animEffect transition="in" filter="wipe(left)">
                                      <p:cBhvr>
                                        <p:cTn id="32" dur="500"/>
                                        <p:tgtEl>
                                          <p:spTgt spid="40243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02434">
                                            <p:txEl>
                                              <p:pRg st="6" end="6"/>
                                            </p:txEl>
                                          </p:spTgt>
                                        </p:tgtEl>
                                        <p:attrNameLst>
                                          <p:attrName>style.visibility</p:attrName>
                                        </p:attrNameLst>
                                      </p:cBhvr>
                                      <p:to>
                                        <p:strVal val="visible"/>
                                      </p:to>
                                    </p:set>
                                    <p:animEffect transition="in" filter="wipe(left)">
                                      <p:cBhvr>
                                        <p:cTn id="37" dur="500"/>
                                        <p:tgtEl>
                                          <p:spTgt spid="4024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4" grpId="0" uiExpand="1" build="p" bldLvl="2"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Text Box 2"/>
          <p:cNvSpPr txBox="1">
            <a:spLocks noChangeArrowheads="1"/>
          </p:cNvSpPr>
          <p:nvPr/>
        </p:nvSpPr>
        <p:spPr bwMode="auto">
          <a:xfrm>
            <a:off x="914400" y="1676400"/>
            <a:ext cx="7315200" cy="427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228600" indent="-228600">
              <a:defRPr>
                <a:solidFill>
                  <a:schemeClr val="tx1"/>
                </a:solidFill>
                <a:latin typeface="Arial" pitchFamily="34" charset="0"/>
              </a:defRPr>
            </a:lvl1pPr>
            <a:lvl2pPr marL="623888" indent="-280988">
              <a:defRPr>
                <a:solidFill>
                  <a:schemeClr val="tx1"/>
                </a:solidFill>
                <a:latin typeface="Arial" pitchFamily="34" charset="0"/>
              </a:defRPr>
            </a:lvl2pPr>
            <a:lvl3pPr marL="1092200" indent="-342900">
              <a:defRPr>
                <a:solidFill>
                  <a:schemeClr val="tx1"/>
                </a:solidFill>
                <a:latin typeface="Arial" pitchFamily="34" charset="0"/>
              </a:defRPr>
            </a:lvl3pPr>
            <a:lvl4pPr marL="1714500" indent="-279400">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80000"/>
              </a:lnSpc>
              <a:spcBef>
                <a:spcPct val="20000"/>
              </a:spcBef>
              <a:buFontTx/>
              <a:buChar char="•"/>
            </a:pPr>
            <a:r>
              <a:rPr lang="en-US" sz="3800" b="1"/>
              <a:t>Formulate theories</a:t>
            </a:r>
          </a:p>
          <a:p>
            <a:pPr lvl="1">
              <a:lnSpc>
                <a:spcPct val="75000"/>
              </a:lnSpc>
              <a:spcBef>
                <a:spcPct val="15000"/>
              </a:spcBef>
              <a:buFont typeface="Wingdings" pitchFamily="2" charset="2"/>
              <a:buChar char="§"/>
            </a:pPr>
            <a:r>
              <a:rPr lang="en-US" sz="3600" b="1">
                <a:solidFill>
                  <a:srgbClr val="212D87"/>
                </a:solidFill>
              </a:rPr>
              <a:t>Must consistently explain </a:t>
            </a:r>
            <a:br>
              <a:rPr lang="en-US" sz="3600" b="1">
                <a:solidFill>
                  <a:srgbClr val="212D87"/>
                </a:solidFill>
              </a:rPr>
            </a:br>
            <a:r>
              <a:rPr lang="en-US" sz="3600" b="1">
                <a:solidFill>
                  <a:srgbClr val="212D87"/>
                </a:solidFill>
              </a:rPr>
              <a:t>a phenomenon</a:t>
            </a:r>
          </a:p>
          <a:p>
            <a:pPr lvl="1">
              <a:lnSpc>
                <a:spcPct val="75000"/>
              </a:lnSpc>
              <a:spcBef>
                <a:spcPct val="15000"/>
              </a:spcBef>
              <a:buFont typeface="Wingdings" pitchFamily="2" charset="2"/>
              <a:buChar char="§"/>
            </a:pPr>
            <a:r>
              <a:rPr lang="en-US" sz="3600" b="1">
                <a:solidFill>
                  <a:srgbClr val="212D87"/>
                </a:solidFill>
              </a:rPr>
              <a:t>Can be thought of as scientific models</a:t>
            </a:r>
          </a:p>
          <a:p>
            <a:pPr lvl="1">
              <a:lnSpc>
                <a:spcPct val="75000"/>
              </a:lnSpc>
              <a:spcBef>
                <a:spcPct val="15000"/>
              </a:spcBef>
              <a:buFont typeface="Wingdings" pitchFamily="2" charset="2"/>
              <a:buChar char="§"/>
            </a:pPr>
            <a:r>
              <a:rPr lang="en-US" sz="3600" b="1">
                <a:solidFill>
                  <a:srgbClr val="212D87"/>
                </a:solidFill>
              </a:rPr>
              <a:t>Can be modified</a:t>
            </a:r>
          </a:p>
          <a:p>
            <a:pPr lvl="1">
              <a:lnSpc>
                <a:spcPct val="75000"/>
              </a:lnSpc>
              <a:spcBef>
                <a:spcPct val="15000"/>
              </a:spcBef>
              <a:buFont typeface="Wingdings" pitchFamily="2" charset="2"/>
              <a:buChar char="§"/>
            </a:pPr>
            <a:r>
              <a:rPr lang="en-US" sz="3600" b="1">
                <a:solidFill>
                  <a:srgbClr val="212D87"/>
                </a:solidFill>
              </a:rPr>
              <a:t>Must be supported by evidence</a:t>
            </a:r>
          </a:p>
          <a:p>
            <a:pPr lvl="1">
              <a:lnSpc>
                <a:spcPct val="75000"/>
              </a:lnSpc>
              <a:spcBef>
                <a:spcPct val="15000"/>
              </a:spcBef>
              <a:buFont typeface="Wingdings" pitchFamily="2" charset="2"/>
              <a:buChar char="§"/>
            </a:pPr>
            <a:r>
              <a:rPr lang="en-US" sz="3600" b="1">
                <a:solidFill>
                  <a:srgbClr val="212D87"/>
                </a:solidFill>
              </a:rPr>
              <a:t>Are not “provably” true</a:t>
            </a:r>
          </a:p>
        </p:txBody>
      </p:sp>
      <p:sp>
        <p:nvSpPr>
          <p:cNvPr id="403459" name="Text Box 3"/>
          <p:cNvSpPr txBox="1">
            <a:spLocks noChangeArrowheads="1"/>
          </p:cNvSpPr>
          <p:nvPr/>
        </p:nvSpPr>
        <p:spPr bwMode="auto">
          <a:xfrm>
            <a:off x="773113" y="914400"/>
            <a:ext cx="7610475" cy="8699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ctr">
              <a:lnSpc>
                <a:spcPct val="85000"/>
              </a:lnSpc>
              <a:spcBef>
                <a:spcPct val="50000"/>
              </a:spcBef>
            </a:pPr>
            <a:r>
              <a:rPr lang="en-US" sz="6000" b="1">
                <a:solidFill>
                  <a:srgbClr val="212D87"/>
                </a:solidFill>
              </a:rPr>
              <a:t>Scientists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03458">
                                            <p:txEl>
                                              <p:pRg st="0" end="0"/>
                                            </p:txEl>
                                          </p:spTgt>
                                        </p:tgtEl>
                                        <p:attrNameLst>
                                          <p:attrName>style.visibility</p:attrName>
                                        </p:attrNameLst>
                                      </p:cBhvr>
                                      <p:to>
                                        <p:strVal val="visible"/>
                                      </p:to>
                                    </p:set>
                                    <p:animEffect transition="in" filter="wipe(left)">
                                      <p:cBhvr>
                                        <p:cTn id="7" dur="500"/>
                                        <p:tgtEl>
                                          <p:spTgt spid="4034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3458">
                                            <p:txEl>
                                              <p:pRg st="1" end="1"/>
                                            </p:txEl>
                                          </p:spTgt>
                                        </p:tgtEl>
                                        <p:attrNameLst>
                                          <p:attrName>style.visibility</p:attrName>
                                        </p:attrNameLst>
                                      </p:cBhvr>
                                      <p:to>
                                        <p:strVal val="visible"/>
                                      </p:to>
                                    </p:set>
                                    <p:animEffect transition="in" filter="wipe(left)">
                                      <p:cBhvr>
                                        <p:cTn id="12" dur="500"/>
                                        <p:tgtEl>
                                          <p:spTgt spid="4034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3458">
                                            <p:txEl>
                                              <p:pRg st="2" end="2"/>
                                            </p:txEl>
                                          </p:spTgt>
                                        </p:tgtEl>
                                        <p:attrNameLst>
                                          <p:attrName>style.visibility</p:attrName>
                                        </p:attrNameLst>
                                      </p:cBhvr>
                                      <p:to>
                                        <p:strVal val="visible"/>
                                      </p:to>
                                    </p:set>
                                    <p:animEffect transition="in" filter="wipe(left)">
                                      <p:cBhvr>
                                        <p:cTn id="17" dur="500"/>
                                        <p:tgtEl>
                                          <p:spTgt spid="40345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3458">
                                            <p:txEl>
                                              <p:pRg st="3" end="3"/>
                                            </p:txEl>
                                          </p:spTgt>
                                        </p:tgtEl>
                                        <p:attrNameLst>
                                          <p:attrName>style.visibility</p:attrName>
                                        </p:attrNameLst>
                                      </p:cBhvr>
                                      <p:to>
                                        <p:strVal val="visible"/>
                                      </p:to>
                                    </p:set>
                                    <p:animEffect transition="in" filter="wipe(left)">
                                      <p:cBhvr>
                                        <p:cTn id="22" dur="500"/>
                                        <p:tgtEl>
                                          <p:spTgt spid="40345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3458">
                                            <p:txEl>
                                              <p:pRg st="4" end="4"/>
                                            </p:txEl>
                                          </p:spTgt>
                                        </p:tgtEl>
                                        <p:attrNameLst>
                                          <p:attrName>style.visibility</p:attrName>
                                        </p:attrNameLst>
                                      </p:cBhvr>
                                      <p:to>
                                        <p:strVal val="visible"/>
                                      </p:to>
                                    </p:set>
                                    <p:animEffect transition="in" filter="wipe(left)">
                                      <p:cBhvr>
                                        <p:cTn id="27" dur="500"/>
                                        <p:tgtEl>
                                          <p:spTgt spid="40345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3458">
                                            <p:txEl>
                                              <p:pRg st="5" end="5"/>
                                            </p:txEl>
                                          </p:spTgt>
                                        </p:tgtEl>
                                        <p:attrNameLst>
                                          <p:attrName>style.visibility</p:attrName>
                                        </p:attrNameLst>
                                      </p:cBhvr>
                                      <p:to>
                                        <p:strVal val="visible"/>
                                      </p:to>
                                    </p:set>
                                    <p:animEffect transition="in" filter="wipe(left)">
                                      <p:cBhvr>
                                        <p:cTn id="32" dur="500"/>
                                        <p:tgtEl>
                                          <p:spTgt spid="4034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8" grpId="0" build="p" bldLvl="2"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Text Box 2"/>
          <p:cNvSpPr txBox="1">
            <a:spLocks noChangeArrowheads="1"/>
          </p:cNvSpPr>
          <p:nvPr/>
        </p:nvSpPr>
        <p:spPr bwMode="auto">
          <a:xfrm>
            <a:off x="914400" y="1676400"/>
            <a:ext cx="7315200"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228600" indent="-228600">
              <a:defRPr>
                <a:solidFill>
                  <a:schemeClr val="tx1"/>
                </a:solidFill>
                <a:latin typeface="Arial" pitchFamily="34" charset="0"/>
              </a:defRPr>
            </a:lvl1pPr>
            <a:lvl2pPr marL="623888" indent="-280988">
              <a:defRPr>
                <a:solidFill>
                  <a:schemeClr val="tx1"/>
                </a:solidFill>
                <a:latin typeface="Arial" pitchFamily="34" charset="0"/>
              </a:defRPr>
            </a:lvl2pPr>
            <a:lvl3pPr marL="1092200" indent="-342900">
              <a:defRPr>
                <a:solidFill>
                  <a:schemeClr val="tx1"/>
                </a:solidFill>
                <a:latin typeface="Arial" pitchFamily="34" charset="0"/>
              </a:defRPr>
            </a:lvl3pPr>
            <a:lvl4pPr marL="1714500" indent="-279400">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80000"/>
              </a:lnSpc>
              <a:spcBef>
                <a:spcPct val="20000"/>
              </a:spcBef>
              <a:buFontTx/>
              <a:buChar char="•"/>
            </a:pPr>
            <a:r>
              <a:rPr lang="en-US" sz="3800" b="1" dirty="0"/>
              <a:t>Frame scientific laws</a:t>
            </a:r>
          </a:p>
        </p:txBody>
      </p:sp>
      <p:sp>
        <p:nvSpPr>
          <p:cNvPr id="404483" name="Text Box 3"/>
          <p:cNvSpPr txBox="1">
            <a:spLocks noChangeArrowheads="1"/>
          </p:cNvSpPr>
          <p:nvPr/>
        </p:nvSpPr>
        <p:spPr bwMode="auto">
          <a:xfrm>
            <a:off x="773113" y="914400"/>
            <a:ext cx="7610475" cy="8699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ctr">
              <a:lnSpc>
                <a:spcPct val="85000"/>
              </a:lnSpc>
              <a:spcBef>
                <a:spcPct val="50000"/>
              </a:spcBef>
            </a:pPr>
            <a:r>
              <a:rPr lang="en-US" sz="6000" b="1">
                <a:solidFill>
                  <a:srgbClr val="212D87"/>
                </a:solidFill>
              </a:rPr>
              <a:t>Scientists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04482">
                                            <p:txEl>
                                              <p:pRg st="0" end="0"/>
                                            </p:txEl>
                                          </p:spTgt>
                                        </p:tgtEl>
                                        <p:attrNameLst>
                                          <p:attrName>style.visibility</p:attrName>
                                        </p:attrNameLst>
                                      </p:cBhvr>
                                      <p:to>
                                        <p:strVal val="visible"/>
                                      </p:to>
                                    </p:set>
                                    <p:animEffect transition="in" filter="wipe(left)">
                                      <p:cBhvr>
                                        <p:cTn id="7" dur="500"/>
                                        <p:tgtEl>
                                          <p:spTgt spid="4044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Text Box 2"/>
          <p:cNvSpPr txBox="1">
            <a:spLocks noChangeArrowheads="1"/>
          </p:cNvSpPr>
          <p:nvPr/>
        </p:nvSpPr>
        <p:spPr bwMode="auto">
          <a:xfrm>
            <a:off x="914400" y="1447800"/>
            <a:ext cx="7315200" cy="869950"/>
          </a:xfrm>
          <a:prstGeom prst="rect">
            <a:avLst/>
          </a:prstGeom>
          <a:noFill/>
          <a:ln>
            <a:noFill/>
          </a:ln>
          <a:effectLst>
            <a:outerShdw dist="35921" dir="2700000" algn="ctr" rotWithShape="0">
              <a:srgbClr val="1D1C3A"/>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85000"/>
              </a:lnSpc>
            </a:pPr>
            <a:r>
              <a:rPr lang="en-US" sz="6000" b="1">
                <a:solidFill>
                  <a:srgbClr val="A6F4FE"/>
                </a:solidFill>
              </a:rPr>
              <a:t>law</a:t>
            </a:r>
          </a:p>
        </p:txBody>
      </p:sp>
      <p:sp>
        <p:nvSpPr>
          <p:cNvPr id="405507" name="Text Box 3"/>
          <p:cNvSpPr txBox="1">
            <a:spLocks noChangeArrowheads="1"/>
          </p:cNvSpPr>
          <p:nvPr/>
        </p:nvSpPr>
        <p:spPr bwMode="auto">
          <a:xfrm>
            <a:off x="914400" y="2501900"/>
            <a:ext cx="7315200" cy="1644650"/>
          </a:xfrm>
          <a:prstGeom prst="rect">
            <a:avLst/>
          </a:prstGeom>
          <a:noFill/>
          <a:ln>
            <a:noFill/>
          </a:ln>
          <a:effectLst>
            <a:outerShdw dist="35921" dir="2700000" algn="ctr" rotWithShape="0">
              <a:srgbClr val="1D1C3A"/>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85000"/>
              </a:lnSpc>
            </a:pPr>
            <a:r>
              <a:rPr lang="en-US" sz="4000" b="1">
                <a:solidFill>
                  <a:srgbClr val="DFFBFF"/>
                </a:solidFill>
              </a:rPr>
              <a:t>statement of a recognizable, repeating pattern in the universe</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Text Box 2"/>
          <p:cNvSpPr txBox="1">
            <a:spLocks noChangeArrowheads="1"/>
          </p:cNvSpPr>
          <p:nvPr/>
        </p:nvSpPr>
        <p:spPr bwMode="auto">
          <a:xfrm>
            <a:off x="914400" y="1676400"/>
            <a:ext cx="7315200" cy="113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228600" indent="-228600">
              <a:defRPr>
                <a:solidFill>
                  <a:schemeClr val="tx1"/>
                </a:solidFill>
                <a:latin typeface="Arial" pitchFamily="34" charset="0"/>
              </a:defRPr>
            </a:lvl1pPr>
            <a:lvl2pPr marL="623888" indent="-280988">
              <a:defRPr>
                <a:solidFill>
                  <a:schemeClr val="tx1"/>
                </a:solidFill>
                <a:latin typeface="Arial" pitchFamily="34" charset="0"/>
              </a:defRPr>
            </a:lvl2pPr>
            <a:lvl3pPr marL="1092200" indent="-342900">
              <a:defRPr>
                <a:solidFill>
                  <a:schemeClr val="tx1"/>
                </a:solidFill>
                <a:latin typeface="Arial" pitchFamily="34" charset="0"/>
              </a:defRPr>
            </a:lvl3pPr>
            <a:lvl4pPr marL="1714500" indent="-279400">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80000"/>
              </a:lnSpc>
              <a:spcBef>
                <a:spcPct val="20000"/>
              </a:spcBef>
              <a:buFontTx/>
              <a:buChar char="•"/>
            </a:pPr>
            <a:r>
              <a:rPr lang="en-US" sz="3800" b="1" dirty="0"/>
              <a:t>Frame scientific laws</a:t>
            </a:r>
          </a:p>
          <a:p>
            <a:pPr>
              <a:lnSpc>
                <a:spcPct val="80000"/>
              </a:lnSpc>
              <a:spcBef>
                <a:spcPct val="20000"/>
              </a:spcBef>
              <a:buFontTx/>
              <a:buChar char="•"/>
            </a:pPr>
            <a:r>
              <a:rPr lang="en-US" sz="3800" b="1" dirty="0"/>
              <a:t>Use the Scientific Method</a:t>
            </a:r>
          </a:p>
        </p:txBody>
      </p:sp>
      <p:sp>
        <p:nvSpPr>
          <p:cNvPr id="406531" name="Text Box 3"/>
          <p:cNvSpPr txBox="1">
            <a:spLocks noChangeArrowheads="1"/>
          </p:cNvSpPr>
          <p:nvPr/>
        </p:nvSpPr>
        <p:spPr bwMode="auto">
          <a:xfrm>
            <a:off x="773113" y="914400"/>
            <a:ext cx="7610475" cy="8699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ctr">
              <a:lnSpc>
                <a:spcPct val="85000"/>
              </a:lnSpc>
              <a:spcBef>
                <a:spcPct val="50000"/>
              </a:spcBef>
            </a:pPr>
            <a:r>
              <a:rPr lang="en-US" sz="6000" b="1">
                <a:solidFill>
                  <a:srgbClr val="212D87"/>
                </a:solidFill>
              </a:rPr>
              <a:t>Scientists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06530">
                                            <p:txEl>
                                              <p:pRg st="1" end="1"/>
                                            </p:txEl>
                                          </p:spTgt>
                                        </p:tgtEl>
                                        <p:attrNameLst>
                                          <p:attrName>style.visibility</p:attrName>
                                        </p:attrNameLst>
                                      </p:cBhvr>
                                      <p:to>
                                        <p:strVal val="visible"/>
                                      </p:to>
                                    </p:set>
                                    <p:animEffect transition="in" filter="wipe(left)">
                                      <p:cBhvr>
                                        <p:cTn id="7" dur="500"/>
                                        <p:tgtEl>
                                          <p:spTgt spid="4065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Text Box 2"/>
          <p:cNvSpPr txBox="1">
            <a:spLocks noChangeArrowheads="1"/>
          </p:cNvSpPr>
          <p:nvPr/>
        </p:nvSpPr>
        <p:spPr bwMode="auto">
          <a:xfrm>
            <a:off x="914400" y="1447800"/>
            <a:ext cx="7315200" cy="869950"/>
          </a:xfrm>
          <a:prstGeom prst="rect">
            <a:avLst/>
          </a:prstGeom>
          <a:noFill/>
          <a:ln>
            <a:noFill/>
          </a:ln>
          <a:effectLst>
            <a:outerShdw dist="35921" dir="2700000" algn="ctr" rotWithShape="0">
              <a:srgbClr val="1D1C3A"/>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85000"/>
              </a:lnSpc>
            </a:pPr>
            <a:r>
              <a:rPr lang="en-US" sz="6000" b="1">
                <a:solidFill>
                  <a:srgbClr val="A6F4FE"/>
                </a:solidFill>
              </a:rPr>
              <a:t>scientific method</a:t>
            </a:r>
          </a:p>
        </p:txBody>
      </p:sp>
      <p:sp>
        <p:nvSpPr>
          <p:cNvPr id="407555" name="Text Box 3"/>
          <p:cNvSpPr txBox="1">
            <a:spLocks noChangeArrowheads="1"/>
          </p:cNvSpPr>
          <p:nvPr/>
        </p:nvSpPr>
        <p:spPr bwMode="auto">
          <a:xfrm>
            <a:off x="914400" y="2501900"/>
            <a:ext cx="7315200" cy="1644650"/>
          </a:xfrm>
          <a:prstGeom prst="rect">
            <a:avLst/>
          </a:prstGeom>
          <a:noFill/>
          <a:ln>
            <a:noFill/>
          </a:ln>
          <a:effectLst>
            <a:outerShdw dist="35921" dir="2700000" algn="ctr" rotWithShape="0">
              <a:srgbClr val="1D1C3A"/>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85000"/>
              </a:lnSpc>
            </a:pPr>
            <a:r>
              <a:rPr lang="en-US" sz="4000" b="1">
                <a:solidFill>
                  <a:srgbClr val="DFFBFF"/>
                </a:solidFill>
              </a:rPr>
              <a:t>an inductive approach to discover information </a:t>
            </a:r>
            <a:br>
              <a:rPr lang="en-US" sz="4000" b="1">
                <a:solidFill>
                  <a:srgbClr val="DFFBFF"/>
                </a:solidFill>
              </a:rPr>
            </a:br>
            <a:r>
              <a:rPr lang="en-US" sz="4000" b="1">
                <a:solidFill>
                  <a:srgbClr val="DFFBFF"/>
                </a:solidFill>
              </a:rPr>
              <a:t>about the universe</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Text Box 2"/>
          <p:cNvSpPr txBox="1">
            <a:spLocks noChangeArrowheads="1"/>
          </p:cNvSpPr>
          <p:nvPr/>
        </p:nvSpPr>
        <p:spPr bwMode="auto">
          <a:xfrm>
            <a:off x="914400" y="1676400"/>
            <a:ext cx="7315200" cy="223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228600" indent="-228600">
              <a:defRPr>
                <a:solidFill>
                  <a:schemeClr val="tx1"/>
                </a:solidFill>
                <a:latin typeface="Arial" pitchFamily="34" charset="0"/>
              </a:defRPr>
            </a:lvl1pPr>
            <a:lvl2pPr marL="623888" indent="-280988">
              <a:defRPr>
                <a:solidFill>
                  <a:schemeClr val="tx1"/>
                </a:solidFill>
                <a:latin typeface="Arial" pitchFamily="34" charset="0"/>
              </a:defRPr>
            </a:lvl2pPr>
            <a:lvl3pPr marL="1092200" indent="-342900">
              <a:defRPr>
                <a:solidFill>
                  <a:schemeClr val="tx1"/>
                </a:solidFill>
                <a:latin typeface="Arial" pitchFamily="34" charset="0"/>
              </a:defRPr>
            </a:lvl3pPr>
            <a:lvl4pPr marL="1714500" indent="-279400">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80000"/>
              </a:lnSpc>
              <a:spcBef>
                <a:spcPct val="20000"/>
              </a:spcBef>
              <a:buFontTx/>
              <a:buChar char="•"/>
            </a:pPr>
            <a:r>
              <a:rPr lang="en-US" sz="3800" b="1"/>
              <a:t>Frame scientific laws</a:t>
            </a:r>
          </a:p>
          <a:p>
            <a:pPr>
              <a:lnSpc>
                <a:spcPct val="80000"/>
              </a:lnSpc>
              <a:spcBef>
                <a:spcPct val="20000"/>
              </a:spcBef>
              <a:buFontTx/>
              <a:buChar char="•"/>
            </a:pPr>
            <a:r>
              <a:rPr lang="en-US" sz="3800" b="1"/>
              <a:t>Use the Scientific Method</a:t>
            </a:r>
          </a:p>
          <a:p>
            <a:pPr lvl="1">
              <a:lnSpc>
                <a:spcPct val="80000"/>
              </a:lnSpc>
              <a:spcBef>
                <a:spcPct val="20000"/>
              </a:spcBef>
              <a:buFont typeface="Wingdings" pitchFamily="2" charset="2"/>
              <a:buChar char="§"/>
            </a:pPr>
            <a:r>
              <a:rPr lang="en-US" sz="3600" b="1">
                <a:solidFill>
                  <a:srgbClr val="212D87"/>
                </a:solidFill>
              </a:rPr>
              <a:t>Many versions</a:t>
            </a:r>
          </a:p>
          <a:p>
            <a:pPr lvl="1">
              <a:lnSpc>
                <a:spcPct val="80000"/>
              </a:lnSpc>
              <a:spcBef>
                <a:spcPct val="20000"/>
              </a:spcBef>
              <a:buFont typeface="Wingdings" pitchFamily="2" charset="2"/>
              <a:buChar char="§"/>
            </a:pPr>
            <a:r>
              <a:rPr lang="en-US" sz="3600" b="1">
                <a:solidFill>
                  <a:srgbClr val="212D87"/>
                </a:solidFill>
              </a:rPr>
              <a:t>No standardized form</a:t>
            </a:r>
          </a:p>
        </p:txBody>
      </p:sp>
      <p:sp>
        <p:nvSpPr>
          <p:cNvPr id="408579" name="Text Box 3"/>
          <p:cNvSpPr txBox="1">
            <a:spLocks noChangeArrowheads="1"/>
          </p:cNvSpPr>
          <p:nvPr/>
        </p:nvSpPr>
        <p:spPr bwMode="auto">
          <a:xfrm>
            <a:off x="773113" y="914400"/>
            <a:ext cx="7610475" cy="8699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ctr">
              <a:lnSpc>
                <a:spcPct val="85000"/>
              </a:lnSpc>
              <a:spcBef>
                <a:spcPct val="50000"/>
              </a:spcBef>
            </a:pPr>
            <a:r>
              <a:rPr lang="en-US" sz="6000" b="1">
                <a:solidFill>
                  <a:srgbClr val="212D87"/>
                </a:solidFill>
              </a:rPr>
              <a:t>Scientists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8578">
                                            <p:txEl>
                                              <p:pRg st="2" end="2"/>
                                            </p:txEl>
                                          </p:spTgt>
                                        </p:tgtEl>
                                        <p:attrNameLst>
                                          <p:attrName>style.visibility</p:attrName>
                                        </p:attrNameLst>
                                      </p:cBhvr>
                                      <p:to>
                                        <p:strVal val="visible"/>
                                      </p:to>
                                    </p:set>
                                    <p:animEffect transition="in" filter="wipe(left)">
                                      <p:cBhvr>
                                        <p:cTn id="7" dur="500"/>
                                        <p:tgtEl>
                                          <p:spTgt spid="40857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8578">
                                            <p:txEl>
                                              <p:pRg st="3" end="3"/>
                                            </p:txEl>
                                          </p:spTgt>
                                        </p:tgtEl>
                                        <p:attrNameLst>
                                          <p:attrName>style.visibility</p:attrName>
                                        </p:attrNameLst>
                                      </p:cBhvr>
                                      <p:to>
                                        <p:strVal val="visible"/>
                                      </p:to>
                                    </p:set>
                                    <p:animEffect transition="in" filter="wipe(left)">
                                      <p:cBhvr>
                                        <p:cTn id="12" dur="500"/>
                                        <p:tgtEl>
                                          <p:spTgt spid="4085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8" grpId="0" uiExpand="1" build="p" bldLvl="2"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1651" name="Group 3"/>
          <p:cNvGrpSpPr>
            <a:grpSpLocks/>
          </p:cNvGrpSpPr>
          <p:nvPr/>
        </p:nvGrpSpPr>
        <p:grpSpPr bwMode="auto">
          <a:xfrm>
            <a:off x="1104900" y="914400"/>
            <a:ext cx="6934200" cy="1016000"/>
            <a:chOff x="1744" y="1056"/>
            <a:chExt cx="2272" cy="1180"/>
          </a:xfrm>
        </p:grpSpPr>
        <p:sp>
          <p:nvSpPr>
            <p:cNvPr id="411652" name="AutoShape 4"/>
            <p:cNvSpPr>
              <a:spLocks noChangeAspect="1" noChangeArrowheads="1"/>
            </p:cNvSpPr>
            <p:nvPr/>
          </p:nvSpPr>
          <p:spPr bwMode="auto">
            <a:xfrm>
              <a:off x="1744" y="1056"/>
              <a:ext cx="2272" cy="1180"/>
            </a:xfrm>
            <a:prstGeom prst="roundRect">
              <a:avLst>
                <a:gd name="adj" fmla="val 11620"/>
              </a:avLst>
            </a:prstGeom>
            <a:gradFill rotWithShape="1">
              <a:gsLst>
                <a:gs pos="0">
                  <a:srgbClr val="F8B0A8"/>
                </a:gs>
                <a:gs pos="100000">
                  <a:srgbClr val="F7C9A9"/>
                </a:gs>
              </a:gsLst>
              <a:lin ang="5400000" scaled="1"/>
            </a:gradFill>
            <a:ln w="38100" algn="ctr">
              <a:solidFill>
                <a:srgbClr val="193059"/>
              </a:solidFill>
              <a:round/>
              <a:headEnd/>
              <a:tailEnd/>
            </a:ln>
            <a:effectLst/>
            <a:extLst>
              <a:ext uri="{AF507438-7753-43E0-B8FC-AC1667EBCBE1}">
                <a14:hiddenEffects xmlns:a14="http://schemas.microsoft.com/office/drawing/2010/main">
                  <a:effectLst>
                    <a:outerShdw dist="35921" dir="2700000" algn="ctr" rotWithShape="0">
                      <a:srgbClr val="003300"/>
                    </a:outerShdw>
                  </a:effectLst>
                </a14:hiddenEffects>
              </a:ext>
            </a:extLst>
          </p:spPr>
          <p:txBody>
            <a:bodyPr anchor="ctr">
              <a:spAutoFit/>
            </a:bodyPr>
            <a:lstStyle/>
            <a:p>
              <a:endParaRPr lang="en-US"/>
            </a:p>
          </p:txBody>
        </p:sp>
        <p:sp>
          <p:nvSpPr>
            <p:cNvPr id="411653" name="Text Box 5"/>
            <p:cNvSpPr txBox="1">
              <a:spLocks noChangeArrowheads="1"/>
            </p:cNvSpPr>
            <p:nvPr/>
          </p:nvSpPr>
          <p:spPr bwMode="auto">
            <a:xfrm>
              <a:off x="1920" y="1310"/>
              <a:ext cx="1920" cy="673"/>
            </a:xfrm>
            <a:prstGeom prst="rect">
              <a:avLst/>
            </a:prstGeom>
            <a:noFill/>
            <a:ln>
              <a:noFill/>
            </a:ln>
            <a:effectLst/>
            <a:extLst>
              <a:ext uri="{909E8E84-426E-40DD-AFC4-6F175D3DCCD1}">
                <a14:hiddenFill xmlns:a14="http://schemas.microsoft.com/office/drawing/2010/main">
                  <a:solidFill>
                    <a:srgbClr val="FDD3FF"/>
                  </a:solidFill>
                </a14:hiddenFill>
              </a:ext>
              <a:ext uri="{91240B29-F687-4F45-9708-019B960494DF}">
                <a14:hiddenLine xmlns:a14="http://schemas.microsoft.com/office/drawing/2010/main" w="28575" algn="ctr">
                  <a:solidFill>
                    <a:srgbClr val="660066"/>
                  </a:solidFill>
                  <a:miter lim="800000"/>
                  <a:headEnd/>
                  <a:tailEnd/>
                </a14:hiddenLine>
              </a:ext>
            </a:extLst>
          </p:spPr>
          <p:txBody>
            <a:bodyPr>
              <a:spAutoFit/>
            </a:bodyPr>
            <a:lstStyle/>
            <a:p>
              <a:pPr algn="ctr">
                <a:lnSpc>
                  <a:spcPct val="80000"/>
                </a:lnSpc>
              </a:pPr>
              <a:r>
                <a:rPr lang="en-US" sz="4000" b="1" dirty="0">
                  <a:solidFill>
                    <a:srgbClr val="193059"/>
                  </a:solidFill>
                </a:rPr>
                <a:t>Recognize a problem.</a:t>
              </a:r>
            </a:p>
          </p:txBody>
        </p:sp>
      </p:grpSp>
      <p:sp>
        <p:nvSpPr>
          <p:cNvPr id="411654" name="AutoShape 6"/>
          <p:cNvSpPr>
            <a:spLocks noChangeArrowheads="1"/>
          </p:cNvSpPr>
          <p:nvPr/>
        </p:nvSpPr>
        <p:spPr bwMode="auto">
          <a:xfrm>
            <a:off x="4229100" y="1930400"/>
            <a:ext cx="685800" cy="688975"/>
          </a:xfrm>
          <a:prstGeom prst="downArrow">
            <a:avLst>
              <a:gd name="adj1" fmla="val 42593"/>
              <a:gd name="adj2" fmla="val 30795"/>
            </a:avLst>
          </a:prstGeom>
          <a:solidFill>
            <a:srgbClr val="F7C9A9"/>
          </a:solidFill>
          <a:ln w="38100" algn="ctr">
            <a:solidFill>
              <a:srgbClr val="193059"/>
            </a:solidFill>
            <a:miter lim="800000"/>
            <a:headEnd/>
            <a:tailEnd/>
          </a:ln>
          <a:effectLst/>
          <a:extLst>
            <a:ext uri="{AF507438-7753-43E0-B8FC-AC1667EBCBE1}">
              <a14:hiddenEffects xmlns:a14="http://schemas.microsoft.com/office/drawing/2010/main">
                <a:effectLst>
                  <a:outerShdw dist="35921" dir="2700000" algn="ctr" rotWithShape="0">
                    <a:srgbClr val="003300"/>
                  </a:outerShdw>
                </a:effectLst>
              </a14:hiddenEffects>
            </a:ext>
          </a:extLst>
        </p:spPr>
        <p:txBody>
          <a:bodyPr anchor="ctr">
            <a:spAutoFit/>
          </a:bodyPr>
          <a:lstStyle/>
          <a:p>
            <a:endParaRPr lang="en-US"/>
          </a:p>
        </p:txBody>
      </p:sp>
      <p:grpSp>
        <p:nvGrpSpPr>
          <p:cNvPr id="411655" name="Group 7"/>
          <p:cNvGrpSpPr>
            <a:grpSpLocks/>
          </p:cNvGrpSpPr>
          <p:nvPr/>
        </p:nvGrpSpPr>
        <p:grpSpPr bwMode="auto">
          <a:xfrm>
            <a:off x="1103313" y="2716213"/>
            <a:ext cx="6937375" cy="1014412"/>
            <a:chOff x="1744" y="1056"/>
            <a:chExt cx="2272" cy="1180"/>
          </a:xfrm>
        </p:grpSpPr>
        <p:sp>
          <p:nvSpPr>
            <p:cNvPr id="411656" name="AutoShape 8"/>
            <p:cNvSpPr>
              <a:spLocks noChangeAspect="1" noChangeArrowheads="1"/>
            </p:cNvSpPr>
            <p:nvPr/>
          </p:nvSpPr>
          <p:spPr bwMode="auto">
            <a:xfrm>
              <a:off x="1744" y="1056"/>
              <a:ext cx="2272" cy="1180"/>
            </a:xfrm>
            <a:prstGeom prst="roundRect">
              <a:avLst>
                <a:gd name="adj" fmla="val 11620"/>
              </a:avLst>
            </a:prstGeom>
            <a:gradFill rotWithShape="1">
              <a:gsLst>
                <a:gs pos="0">
                  <a:srgbClr val="F7C9A9"/>
                </a:gs>
                <a:gs pos="100000">
                  <a:srgbClr val="F7E6A9"/>
                </a:gs>
              </a:gsLst>
              <a:lin ang="5400000" scaled="1"/>
            </a:gradFill>
            <a:ln w="38100" algn="ctr">
              <a:solidFill>
                <a:srgbClr val="193059"/>
              </a:solidFill>
              <a:round/>
              <a:headEnd/>
              <a:tailEnd/>
            </a:ln>
            <a:effectLst/>
            <a:extLst>
              <a:ext uri="{AF507438-7753-43E0-B8FC-AC1667EBCBE1}">
                <a14:hiddenEffects xmlns:a14="http://schemas.microsoft.com/office/drawing/2010/main">
                  <a:effectLst>
                    <a:outerShdw dist="35921" dir="2700000" algn="ctr" rotWithShape="0">
                      <a:srgbClr val="003300"/>
                    </a:outerShdw>
                  </a:effectLst>
                </a14:hiddenEffects>
              </a:ext>
            </a:extLst>
          </p:spPr>
          <p:txBody>
            <a:bodyPr anchor="ctr">
              <a:spAutoFit/>
            </a:bodyPr>
            <a:lstStyle/>
            <a:p>
              <a:endParaRPr lang="en-US"/>
            </a:p>
          </p:txBody>
        </p:sp>
        <p:sp>
          <p:nvSpPr>
            <p:cNvPr id="411657" name="Text Box 9"/>
            <p:cNvSpPr txBox="1">
              <a:spLocks noChangeArrowheads="1"/>
            </p:cNvSpPr>
            <p:nvPr/>
          </p:nvSpPr>
          <p:spPr bwMode="auto">
            <a:xfrm>
              <a:off x="1920" y="1311"/>
              <a:ext cx="1920" cy="674"/>
            </a:xfrm>
            <a:prstGeom prst="rect">
              <a:avLst/>
            </a:prstGeom>
            <a:noFill/>
            <a:ln>
              <a:noFill/>
            </a:ln>
            <a:effectLst/>
            <a:extLst>
              <a:ext uri="{909E8E84-426E-40DD-AFC4-6F175D3DCCD1}">
                <a14:hiddenFill xmlns:a14="http://schemas.microsoft.com/office/drawing/2010/main">
                  <a:solidFill>
                    <a:srgbClr val="FDD3FF"/>
                  </a:solidFill>
                </a14:hiddenFill>
              </a:ext>
              <a:ext uri="{91240B29-F687-4F45-9708-019B960494DF}">
                <a14:hiddenLine xmlns:a14="http://schemas.microsoft.com/office/drawing/2010/main" w="28575" algn="ctr">
                  <a:solidFill>
                    <a:srgbClr val="660066"/>
                  </a:solidFill>
                  <a:miter lim="800000"/>
                  <a:headEnd/>
                  <a:tailEnd/>
                </a14:hiddenLine>
              </a:ext>
            </a:extLst>
          </p:spPr>
          <p:txBody>
            <a:bodyPr>
              <a:spAutoFit/>
            </a:bodyPr>
            <a:lstStyle/>
            <a:p>
              <a:pPr algn="ctr">
                <a:lnSpc>
                  <a:spcPct val="80000"/>
                </a:lnSpc>
              </a:pPr>
              <a:r>
                <a:rPr lang="en-US" sz="4000" b="1" dirty="0">
                  <a:solidFill>
                    <a:srgbClr val="193059"/>
                  </a:solidFill>
                </a:rPr>
                <a:t>Make a hypothesis.</a:t>
              </a:r>
            </a:p>
          </p:txBody>
        </p:sp>
      </p:grpSp>
      <p:sp>
        <p:nvSpPr>
          <p:cNvPr id="411658" name="AutoShape 10"/>
          <p:cNvSpPr>
            <a:spLocks noChangeArrowheads="1"/>
          </p:cNvSpPr>
          <p:nvPr/>
        </p:nvSpPr>
        <p:spPr bwMode="auto">
          <a:xfrm>
            <a:off x="4229100" y="3730625"/>
            <a:ext cx="685800" cy="688975"/>
          </a:xfrm>
          <a:prstGeom prst="downArrow">
            <a:avLst>
              <a:gd name="adj1" fmla="val 42593"/>
              <a:gd name="adj2" fmla="val 30795"/>
            </a:avLst>
          </a:prstGeom>
          <a:solidFill>
            <a:srgbClr val="F7E6A9"/>
          </a:solidFill>
          <a:ln w="38100" algn="ctr">
            <a:solidFill>
              <a:srgbClr val="193059"/>
            </a:solidFill>
            <a:miter lim="800000"/>
            <a:headEnd/>
            <a:tailEnd/>
          </a:ln>
          <a:effectLst/>
          <a:extLst>
            <a:ext uri="{AF507438-7753-43E0-B8FC-AC1667EBCBE1}">
              <a14:hiddenEffects xmlns:a14="http://schemas.microsoft.com/office/drawing/2010/main">
                <a:effectLst>
                  <a:outerShdw dist="35921" dir="2700000" algn="ctr" rotWithShape="0">
                    <a:srgbClr val="003300"/>
                  </a:outerShdw>
                </a:effectLst>
              </a14:hiddenEffects>
            </a:ext>
          </a:extLst>
        </p:spPr>
        <p:txBody>
          <a:bodyPr anchor="ctr">
            <a:spAutoFit/>
          </a:bodyPr>
          <a:lstStyle/>
          <a:p>
            <a:endParaRPr lang="en-US"/>
          </a:p>
        </p:txBody>
      </p:sp>
      <p:grpSp>
        <p:nvGrpSpPr>
          <p:cNvPr id="411659" name="Group 11"/>
          <p:cNvGrpSpPr>
            <a:grpSpLocks/>
          </p:cNvGrpSpPr>
          <p:nvPr/>
        </p:nvGrpSpPr>
        <p:grpSpPr bwMode="auto">
          <a:xfrm>
            <a:off x="1103313" y="4552950"/>
            <a:ext cx="6937375" cy="1225550"/>
            <a:chOff x="1744" y="5482"/>
            <a:chExt cx="2272" cy="1468"/>
          </a:xfrm>
        </p:grpSpPr>
        <p:sp>
          <p:nvSpPr>
            <p:cNvPr id="411660" name="AutoShape 12"/>
            <p:cNvSpPr>
              <a:spLocks noChangeAspect="1" noChangeArrowheads="1"/>
            </p:cNvSpPr>
            <p:nvPr/>
          </p:nvSpPr>
          <p:spPr bwMode="auto">
            <a:xfrm>
              <a:off x="1744" y="5482"/>
              <a:ext cx="2272" cy="1468"/>
            </a:xfrm>
            <a:prstGeom prst="roundRect">
              <a:avLst>
                <a:gd name="adj" fmla="val 11620"/>
              </a:avLst>
            </a:prstGeom>
            <a:gradFill rotWithShape="1">
              <a:gsLst>
                <a:gs pos="0">
                  <a:srgbClr val="F7E6A9"/>
                </a:gs>
                <a:gs pos="100000">
                  <a:srgbClr val="DAEEB6"/>
                </a:gs>
              </a:gsLst>
              <a:lin ang="5400000" scaled="1"/>
            </a:gradFill>
            <a:ln w="38100" algn="ctr">
              <a:solidFill>
                <a:srgbClr val="193059"/>
              </a:solidFill>
              <a:round/>
              <a:headEnd/>
              <a:tailEnd/>
            </a:ln>
            <a:effectLst/>
            <a:extLst>
              <a:ext uri="{AF507438-7753-43E0-B8FC-AC1667EBCBE1}">
                <a14:hiddenEffects xmlns:a14="http://schemas.microsoft.com/office/drawing/2010/main">
                  <a:effectLst>
                    <a:outerShdw dist="35921" dir="2700000" algn="ctr" rotWithShape="0">
                      <a:srgbClr val="003300"/>
                    </a:outerShdw>
                  </a:effectLst>
                </a14:hiddenEffects>
              </a:ext>
            </a:extLst>
          </p:spPr>
          <p:txBody>
            <a:bodyPr anchor="ctr">
              <a:spAutoFit/>
            </a:bodyPr>
            <a:lstStyle/>
            <a:p>
              <a:endParaRPr lang="en-US"/>
            </a:p>
          </p:txBody>
        </p:sp>
        <p:sp>
          <p:nvSpPr>
            <p:cNvPr id="411661" name="Text Box 13"/>
            <p:cNvSpPr txBox="1">
              <a:spLocks noChangeArrowheads="1"/>
            </p:cNvSpPr>
            <p:nvPr/>
          </p:nvSpPr>
          <p:spPr bwMode="auto">
            <a:xfrm>
              <a:off x="1776" y="5604"/>
              <a:ext cx="2208" cy="1220"/>
            </a:xfrm>
            <a:prstGeom prst="rect">
              <a:avLst/>
            </a:prstGeom>
            <a:noFill/>
            <a:ln>
              <a:noFill/>
            </a:ln>
            <a:effectLst/>
            <a:extLst>
              <a:ext uri="{909E8E84-426E-40DD-AFC4-6F175D3DCCD1}">
                <a14:hiddenFill xmlns:a14="http://schemas.microsoft.com/office/drawing/2010/main">
                  <a:solidFill>
                    <a:srgbClr val="FDD3FF"/>
                  </a:solidFill>
                </a14:hiddenFill>
              </a:ext>
              <a:ext uri="{91240B29-F687-4F45-9708-019B960494DF}">
                <a14:hiddenLine xmlns:a14="http://schemas.microsoft.com/office/drawing/2010/main" w="28575" algn="ctr">
                  <a:solidFill>
                    <a:srgbClr val="660066"/>
                  </a:solidFill>
                  <a:miter lim="800000"/>
                  <a:headEnd/>
                  <a:tailEnd/>
                </a14:hiddenLine>
              </a:ext>
            </a:extLst>
          </p:spPr>
          <p:txBody>
            <a:bodyPr>
              <a:spAutoFit/>
            </a:bodyPr>
            <a:lstStyle/>
            <a:p>
              <a:pPr algn="ctr">
                <a:lnSpc>
                  <a:spcPct val="80000"/>
                </a:lnSpc>
              </a:pPr>
              <a:r>
                <a:rPr lang="en-US" sz="3800" b="1" dirty="0">
                  <a:solidFill>
                    <a:srgbClr val="193059"/>
                  </a:solidFill>
                </a:rPr>
                <a:t>Make observations to test the hypothesis.</a:t>
              </a:r>
            </a:p>
          </p:txBody>
        </p:sp>
      </p:grpSp>
      <p:grpSp>
        <p:nvGrpSpPr>
          <p:cNvPr id="411674" name="Group 26"/>
          <p:cNvGrpSpPr>
            <a:grpSpLocks/>
          </p:cNvGrpSpPr>
          <p:nvPr/>
        </p:nvGrpSpPr>
        <p:grpSpPr bwMode="auto">
          <a:xfrm>
            <a:off x="1103313" y="6629400"/>
            <a:ext cx="6937375" cy="1014413"/>
            <a:chOff x="721" y="4320"/>
            <a:chExt cx="4370" cy="639"/>
          </a:xfrm>
        </p:grpSpPr>
        <p:sp>
          <p:nvSpPr>
            <p:cNvPr id="411673" name="AutoShape 25"/>
            <p:cNvSpPr>
              <a:spLocks noChangeAspect="1" noChangeArrowheads="1"/>
            </p:cNvSpPr>
            <p:nvPr/>
          </p:nvSpPr>
          <p:spPr bwMode="auto">
            <a:xfrm>
              <a:off x="721" y="4320"/>
              <a:ext cx="4370" cy="639"/>
            </a:xfrm>
            <a:prstGeom prst="roundRect">
              <a:avLst>
                <a:gd name="adj" fmla="val 11620"/>
              </a:avLst>
            </a:prstGeom>
            <a:gradFill rotWithShape="1">
              <a:gsLst>
                <a:gs pos="0">
                  <a:srgbClr val="DAEEB6"/>
                </a:gs>
                <a:gs pos="100000">
                  <a:srgbClr val="C8EBF8"/>
                </a:gs>
              </a:gsLst>
              <a:lin ang="5400000" scaled="1"/>
            </a:gradFill>
            <a:ln w="38100" algn="ctr">
              <a:solidFill>
                <a:srgbClr val="193059"/>
              </a:solidFill>
              <a:round/>
              <a:headEnd/>
              <a:tailEnd/>
            </a:ln>
            <a:effectLst/>
            <a:extLst>
              <a:ext uri="{AF507438-7753-43E0-B8FC-AC1667EBCBE1}">
                <a14:hiddenEffects xmlns:a14="http://schemas.microsoft.com/office/drawing/2010/main">
                  <a:effectLst>
                    <a:outerShdw dist="35921" dir="2700000" algn="ctr" rotWithShape="0">
                      <a:srgbClr val="003300"/>
                    </a:outerShdw>
                  </a:effectLst>
                </a14:hiddenEffects>
              </a:ext>
            </a:extLst>
          </p:spPr>
          <p:txBody>
            <a:bodyPr anchor="ctr">
              <a:spAutoFit/>
            </a:bodyPr>
            <a:lstStyle/>
            <a:p>
              <a:endParaRPr lang="en-US"/>
            </a:p>
          </p:txBody>
        </p:sp>
        <p:sp>
          <p:nvSpPr>
            <p:cNvPr id="411665" name="Text Box 17"/>
            <p:cNvSpPr txBox="1">
              <a:spLocks noChangeArrowheads="1"/>
            </p:cNvSpPr>
            <p:nvPr/>
          </p:nvSpPr>
          <p:spPr bwMode="auto">
            <a:xfrm>
              <a:off x="788" y="4457"/>
              <a:ext cx="4236" cy="365"/>
            </a:xfrm>
            <a:prstGeom prst="rect">
              <a:avLst/>
            </a:prstGeom>
            <a:noFill/>
            <a:ln>
              <a:noFill/>
            </a:ln>
            <a:effectLst>
              <a:outerShdw dist="35921" dir="2700000" algn="ctr" rotWithShape="0">
                <a:srgbClr val="E8F7C9"/>
              </a:outerShdw>
            </a:effectLst>
            <a:extLst>
              <a:ext uri="{909E8E84-426E-40DD-AFC4-6F175D3DCCD1}">
                <a14:hiddenFill xmlns:a14="http://schemas.microsoft.com/office/drawing/2010/main">
                  <a:solidFill>
                    <a:srgbClr val="FDD3FF"/>
                  </a:solidFill>
                </a14:hiddenFill>
              </a:ext>
              <a:ext uri="{91240B29-F687-4F45-9708-019B960494DF}">
                <a14:hiddenLine xmlns:a14="http://schemas.microsoft.com/office/drawing/2010/main" w="28575" algn="ctr">
                  <a:solidFill>
                    <a:srgbClr val="660066"/>
                  </a:solidFill>
                  <a:miter lim="800000"/>
                  <a:headEnd/>
                  <a:tailEnd/>
                </a14:hiddenLine>
              </a:ext>
            </a:extLst>
          </p:spPr>
          <p:txBody>
            <a:bodyPr>
              <a:spAutoFit/>
            </a:bodyPr>
            <a:lstStyle/>
            <a:p>
              <a:pPr algn="ctr">
                <a:lnSpc>
                  <a:spcPct val="80000"/>
                </a:lnSpc>
              </a:pPr>
              <a:r>
                <a:rPr lang="en-US" sz="4000" b="1">
                  <a:solidFill>
                    <a:srgbClr val="193059"/>
                  </a:solidFill>
                </a:rPr>
                <a:t>Organize and analyze data.</a:t>
              </a:r>
            </a:p>
          </p:txBody>
        </p:sp>
      </p:grpSp>
      <p:sp>
        <p:nvSpPr>
          <p:cNvPr id="411669" name="AutoShape 21"/>
          <p:cNvSpPr>
            <a:spLocks noChangeArrowheads="1"/>
          </p:cNvSpPr>
          <p:nvPr/>
        </p:nvSpPr>
        <p:spPr bwMode="auto">
          <a:xfrm>
            <a:off x="4229100" y="5778500"/>
            <a:ext cx="685800" cy="688975"/>
          </a:xfrm>
          <a:prstGeom prst="downArrow">
            <a:avLst>
              <a:gd name="adj1" fmla="val 42593"/>
              <a:gd name="adj2" fmla="val 30795"/>
            </a:avLst>
          </a:prstGeom>
          <a:solidFill>
            <a:srgbClr val="DAEEB6"/>
          </a:solidFill>
          <a:ln w="38100" algn="ctr">
            <a:solidFill>
              <a:srgbClr val="193059"/>
            </a:solidFill>
            <a:miter lim="800000"/>
            <a:headEnd/>
            <a:tailEnd/>
          </a:ln>
          <a:effectLst/>
          <a:extLst>
            <a:ext uri="{AF507438-7753-43E0-B8FC-AC1667EBCBE1}">
              <a14:hiddenEffects xmlns:a14="http://schemas.microsoft.com/office/drawing/2010/main">
                <a:effectLst>
                  <a:outerShdw dist="35921" dir="2700000" algn="ctr" rotWithShape="0">
                    <a:srgbClr val="003300"/>
                  </a:outerShdw>
                </a:effectLst>
              </a14:hiddenEffects>
            </a:ext>
          </a:extLst>
        </p:spPr>
        <p:txBody>
          <a:bodyPr anchor="ctr">
            <a:spAutoFit/>
          </a:bodyPr>
          <a:lstStyle/>
          <a:p>
            <a:endParaRPr lang="en-US"/>
          </a:p>
        </p:txBody>
      </p:sp>
      <p:sp>
        <p:nvSpPr>
          <p:cNvPr id="411670" name="AutoShape 22"/>
          <p:cNvSpPr>
            <a:spLocks noChangeArrowheads="1"/>
          </p:cNvSpPr>
          <p:nvPr/>
        </p:nvSpPr>
        <p:spPr bwMode="auto">
          <a:xfrm>
            <a:off x="4229100" y="5511800"/>
            <a:ext cx="685800" cy="688975"/>
          </a:xfrm>
          <a:prstGeom prst="downArrow">
            <a:avLst>
              <a:gd name="adj1" fmla="val 42593"/>
              <a:gd name="adj2" fmla="val 30795"/>
            </a:avLst>
          </a:prstGeom>
          <a:solidFill>
            <a:srgbClr val="C8EBF8"/>
          </a:solidFill>
          <a:ln w="38100" algn="ctr">
            <a:solidFill>
              <a:srgbClr val="193059"/>
            </a:solidFill>
            <a:miter lim="800000"/>
            <a:headEnd/>
            <a:tailEnd/>
          </a:ln>
          <a:effectLst/>
          <a:extLst>
            <a:ext uri="{AF507438-7753-43E0-B8FC-AC1667EBCBE1}">
              <a14:hiddenEffects xmlns:a14="http://schemas.microsoft.com/office/drawing/2010/main">
                <a:effectLst>
                  <a:outerShdw dist="35921" dir="2700000" algn="ctr" rotWithShape="0">
                    <a:srgbClr val="003300"/>
                  </a:outerShdw>
                </a:effectLst>
              </a14:hiddenEffects>
            </a:ext>
          </a:extLst>
        </p:spPr>
        <p:txBody>
          <a:bodyPr anchor="ctr">
            <a:spAutoFit/>
          </a:bodyPr>
          <a:lstStyle/>
          <a:p>
            <a:endParaRPr lang="en-US"/>
          </a:p>
        </p:txBody>
      </p:sp>
      <p:grpSp>
        <p:nvGrpSpPr>
          <p:cNvPr id="411675" name="Group 27"/>
          <p:cNvGrpSpPr>
            <a:grpSpLocks/>
          </p:cNvGrpSpPr>
          <p:nvPr/>
        </p:nvGrpSpPr>
        <p:grpSpPr bwMode="auto">
          <a:xfrm>
            <a:off x="1103313" y="6350000"/>
            <a:ext cx="6937375" cy="1014413"/>
            <a:chOff x="695" y="5328"/>
            <a:chExt cx="4370" cy="639"/>
          </a:xfrm>
        </p:grpSpPr>
        <p:sp>
          <p:nvSpPr>
            <p:cNvPr id="411667" name="AutoShape 19"/>
            <p:cNvSpPr>
              <a:spLocks noChangeAspect="1" noChangeArrowheads="1"/>
            </p:cNvSpPr>
            <p:nvPr/>
          </p:nvSpPr>
          <p:spPr bwMode="auto">
            <a:xfrm>
              <a:off x="695" y="5328"/>
              <a:ext cx="4370" cy="639"/>
            </a:xfrm>
            <a:prstGeom prst="roundRect">
              <a:avLst>
                <a:gd name="adj" fmla="val 11620"/>
              </a:avLst>
            </a:prstGeom>
            <a:gradFill rotWithShape="1">
              <a:gsLst>
                <a:gs pos="0">
                  <a:srgbClr val="C8EBF8"/>
                </a:gs>
                <a:gs pos="100000">
                  <a:srgbClr val="B6E5F6"/>
                </a:gs>
              </a:gsLst>
              <a:lin ang="5400000" scaled="1"/>
            </a:gradFill>
            <a:ln w="38100" algn="ctr">
              <a:solidFill>
                <a:srgbClr val="193059"/>
              </a:solidFill>
              <a:round/>
              <a:headEnd/>
              <a:tailEnd/>
            </a:ln>
            <a:effectLst/>
            <a:extLst>
              <a:ext uri="{AF507438-7753-43E0-B8FC-AC1667EBCBE1}">
                <a14:hiddenEffects xmlns:a14="http://schemas.microsoft.com/office/drawing/2010/main">
                  <a:effectLst>
                    <a:outerShdw dist="35921" dir="2700000" algn="ctr" rotWithShape="0">
                      <a:srgbClr val="003300"/>
                    </a:outerShdw>
                  </a:effectLst>
                </a14:hiddenEffects>
              </a:ext>
            </a:extLst>
          </p:spPr>
          <p:txBody>
            <a:bodyPr anchor="ctr">
              <a:spAutoFit/>
            </a:bodyPr>
            <a:lstStyle/>
            <a:p>
              <a:endParaRPr lang="en-US"/>
            </a:p>
          </p:txBody>
        </p:sp>
        <p:sp>
          <p:nvSpPr>
            <p:cNvPr id="411668" name="Text Box 20"/>
            <p:cNvSpPr txBox="1">
              <a:spLocks noChangeArrowheads="1"/>
            </p:cNvSpPr>
            <p:nvPr/>
          </p:nvSpPr>
          <p:spPr bwMode="auto">
            <a:xfrm>
              <a:off x="895" y="5465"/>
              <a:ext cx="3970" cy="365"/>
            </a:xfrm>
            <a:prstGeom prst="rect">
              <a:avLst/>
            </a:prstGeom>
            <a:noFill/>
            <a:ln>
              <a:noFill/>
            </a:ln>
            <a:effectLst/>
            <a:extLst>
              <a:ext uri="{909E8E84-426E-40DD-AFC4-6F175D3DCCD1}">
                <a14:hiddenFill xmlns:a14="http://schemas.microsoft.com/office/drawing/2010/main">
                  <a:solidFill>
                    <a:srgbClr val="FDD3FF"/>
                  </a:solidFill>
                </a14:hiddenFill>
              </a:ext>
              <a:ext uri="{91240B29-F687-4F45-9708-019B960494DF}">
                <a14:hiddenLine xmlns:a14="http://schemas.microsoft.com/office/drawing/2010/main" w="28575" algn="ctr">
                  <a:solidFill>
                    <a:srgbClr val="660066"/>
                  </a:solidFill>
                  <a:miter lim="800000"/>
                  <a:headEnd/>
                  <a:tailEnd/>
                </a14:hiddenLine>
              </a:ext>
            </a:extLst>
          </p:spPr>
          <p:txBody>
            <a:bodyPr>
              <a:spAutoFit/>
            </a:bodyPr>
            <a:lstStyle/>
            <a:p>
              <a:pPr algn="ctr">
                <a:lnSpc>
                  <a:spcPct val="80000"/>
                </a:lnSpc>
              </a:pPr>
              <a:r>
                <a:rPr lang="en-US" sz="4000" b="1" dirty="0">
                  <a:solidFill>
                    <a:srgbClr val="193059"/>
                  </a:solidFill>
                </a:rPr>
                <a:t>Verify the hypothesis.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1651"/>
                                        </p:tgtEl>
                                        <p:attrNameLst>
                                          <p:attrName>style.visibility</p:attrName>
                                        </p:attrNameLst>
                                      </p:cBhvr>
                                      <p:to>
                                        <p:strVal val="visible"/>
                                      </p:to>
                                    </p:set>
                                    <p:animEffect transition="in" filter="fade">
                                      <p:cBhvr>
                                        <p:cTn id="7" dur="500"/>
                                        <p:tgtEl>
                                          <p:spTgt spid="411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11654"/>
                                        </p:tgtEl>
                                        <p:attrNameLst>
                                          <p:attrName>style.visibility</p:attrName>
                                        </p:attrNameLst>
                                      </p:cBhvr>
                                      <p:to>
                                        <p:strVal val="visible"/>
                                      </p:to>
                                    </p:set>
                                    <p:animEffect transition="in" filter="wipe(up)">
                                      <p:cBhvr>
                                        <p:cTn id="12" dur="300"/>
                                        <p:tgtEl>
                                          <p:spTgt spid="411654"/>
                                        </p:tgtEl>
                                      </p:cBhvr>
                                    </p:animEffect>
                                  </p:childTnLst>
                                </p:cTn>
                              </p:par>
                            </p:childTnLst>
                          </p:cTn>
                        </p:par>
                        <p:par>
                          <p:cTn id="13" fill="hold" nodeType="afterGroup">
                            <p:stCondLst>
                              <p:cond delay="300"/>
                            </p:stCondLst>
                            <p:childTnLst>
                              <p:par>
                                <p:cTn id="14" presetID="10" presetClass="entr" presetSubtype="0" fill="hold" nodeType="afterEffect">
                                  <p:stCondLst>
                                    <p:cond delay="0"/>
                                  </p:stCondLst>
                                  <p:childTnLst>
                                    <p:set>
                                      <p:cBhvr>
                                        <p:cTn id="15" dur="1" fill="hold">
                                          <p:stCondLst>
                                            <p:cond delay="0"/>
                                          </p:stCondLst>
                                        </p:cTn>
                                        <p:tgtEl>
                                          <p:spTgt spid="411655"/>
                                        </p:tgtEl>
                                        <p:attrNameLst>
                                          <p:attrName>style.visibility</p:attrName>
                                        </p:attrNameLst>
                                      </p:cBhvr>
                                      <p:to>
                                        <p:strVal val="visible"/>
                                      </p:to>
                                    </p:set>
                                    <p:animEffect transition="in" filter="fade">
                                      <p:cBhvr>
                                        <p:cTn id="16" dur="500"/>
                                        <p:tgtEl>
                                          <p:spTgt spid="41165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11658"/>
                                        </p:tgtEl>
                                        <p:attrNameLst>
                                          <p:attrName>style.visibility</p:attrName>
                                        </p:attrNameLst>
                                      </p:cBhvr>
                                      <p:to>
                                        <p:strVal val="visible"/>
                                      </p:to>
                                    </p:set>
                                    <p:animEffect transition="in" filter="wipe(up)">
                                      <p:cBhvr>
                                        <p:cTn id="21" dur="300"/>
                                        <p:tgtEl>
                                          <p:spTgt spid="411658"/>
                                        </p:tgtEl>
                                      </p:cBhvr>
                                    </p:animEffect>
                                  </p:childTnLst>
                                </p:cTn>
                              </p:par>
                              <p:par>
                                <p:cTn id="22" presetID="10" presetClass="entr" presetSubtype="0" fill="hold" nodeType="withEffect">
                                  <p:stCondLst>
                                    <p:cond delay="100"/>
                                  </p:stCondLst>
                                  <p:childTnLst>
                                    <p:set>
                                      <p:cBhvr>
                                        <p:cTn id="23" dur="1" fill="hold">
                                          <p:stCondLst>
                                            <p:cond delay="0"/>
                                          </p:stCondLst>
                                        </p:cTn>
                                        <p:tgtEl>
                                          <p:spTgt spid="411659"/>
                                        </p:tgtEl>
                                        <p:attrNameLst>
                                          <p:attrName>style.visibility</p:attrName>
                                        </p:attrNameLst>
                                      </p:cBhvr>
                                      <p:to>
                                        <p:strVal val="visible"/>
                                      </p:to>
                                    </p:set>
                                    <p:animEffect transition="in" filter="fade">
                                      <p:cBhvr>
                                        <p:cTn id="24" dur="500"/>
                                        <p:tgtEl>
                                          <p:spTgt spid="41165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11669"/>
                                        </p:tgtEl>
                                        <p:attrNameLst>
                                          <p:attrName>style.visibility</p:attrName>
                                        </p:attrNameLst>
                                      </p:cBhvr>
                                      <p:to>
                                        <p:strVal val="visible"/>
                                      </p:to>
                                    </p:set>
                                    <p:animEffect transition="in" filter="wipe(up)">
                                      <p:cBhvr>
                                        <p:cTn id="29" dur="300"/>
                                        <p:tgtEl>
                                          <p:spTgt spid="411669"/>
                                        </p:tgtEl>
                                      </p:cBhvr>
                                    </p:animEffect>
                                  </p:childTnLst>
                                </p:cTn>
                              </p:par>
                              <p:par>
                                <p:cTn id="30" presetID="10" presetClass="entr" presetSubtype="0" fill="hold" nodeType="withEffect">
                                  <p:stCondLst>
                                    <p:cond delay="100"/>
                                  </p:stCondLst>
                                  <p:childTnLst>
                                    <p:set>
                                      <p:cBhvr>
                                        <p:cTn id="31" dur="1" fill="hold">
                                          <p:stCondLst>
                                            <p:cond delay="0"/>
                                          </p:stCondLst>
                                        </p:cTn>
                                        <p:tgtEl>
                                          <p:spTgt spid="411674"/>
                                        </p:tgtEl>
                                        <p:attrNameLst>
                                          <p:attrName>style.visibility</p:attrName>
                                        </p:attrNameLst>
                                      </p:cBhvr>
                                      <p:to>
                                        <p:strVal val="visible"/>
                                      </p:to>
                                    </p:set>
                                    <p:animEffect transition="in" filter="fade">
                                      <p:cBhvr>
                                        <p:cTn id="32" dur="500"/>
                                        <p:tgtEl>
                                          <p:spTgt spid="411674"/>
                                        </p:tgtEl>
                                      </p:cBhvr>
                                    </p:animEffect>
                                  </p:childTnLst>
                                </p:cTn>
                              </p:par>
                              <p:par>
                                <p:cTn id="33" presetID="0" presetClass="path" presetSubtype="0" accel="50000" decel="50000" fill="hold" nodeType="withEffect">
                                  <p:stCondLst>
                                    <p:cond delay="100"/>
                                  </p:stCondLst>
                                  <p:childTnLst>
                                    <p:animMotion origin="layout" path="M 0.0 0.0 L 0.0 -0.31111 " pathEditMode="relative" ptsTypes="AA">
                                      <p:cBhvr>
                                        <p:cTn id="34" dur="1500" fill="hold"/>
                                        <p:tgtEl>
                                          <p:spTgt spid="411651"/>
                                        </p:tgtEl>
                                        <p:attrNameLst>
                                          <p:attrName>ppt_x</p:attrName>
                                          <p:attrName>ppt_y</p:attrName>
                                        </p:attrNameLst>
                                      </p:cBhvr>
                                    </p:animMotion>
                                  </p:childTnLst>
                                </p:cTn>
                              </p:par>
                              <p:par>
                                <p:cTn id="35" presetID="0" presetClass="path" presetSubtype="0" accel="50000" decel="50000" fill="hold" grpId="1" nodeType="withEffect">
                                  <p:stCondLst>
                                    <p:cond delay="100"/>
                                  </p:stCondLst>
                                  <p:childTnLst>
                                    <p:animMotion origin="layout" path="M 0.0 0.0 L 0.0 -0.31111 " pathEditMode="relative" ptsTypes="AA">
                                      <p:cBhvr>
                                        <p:cTn id="36" dur="1500" fill="hold"/>
                                        <p:tgtEl>
                                          <p:spTgt spid="411654"/>
                                        </p:tgtEl>
                                        <p:attrNameLst>
                                          <p:attrName>ppt_x</p:attrName>
                                          <p:attrName>ppt_y</p:attrName>
                                        </p:attrNameLst>
                                      </p:cBhvr>
                                    </p:animMotion>
                                  </p:childTnLst>
                                </p:cTn>
                              </p:par>
                              <p:par>
                                <p:cTn id="37" presetID="0" presetClass="path" presetSubtype="0" accel="50000" decel="50000" fill="hold" nodeType="withEffect">
                                  <p:stCondLst>
                                    <p:cond delay="100"/>
                                  </p:stCondLst>
                                  <p:childTnLst>
                                    <p:animMotion origin="layout" path="M 0.0 0.0 L 0.0 -0.31111 " pathEditMode="relative" ptsTypes="AA">
                                      <p:cBhvr>
                                        <p:cTn id="38" dur="1500" fill="hold"/>
                                        <p:tgtEl>
                                          <p:spTgt spid="411655"/>
                                        </p:tgtEl>
                                        <p:attrNameLst>
                                          <p:attrName>ppt_x</p:attrName>
                                          <p:attrName>ppt_y</p:attrName>
                                        </p:attrNameLst>
                                      </p:cBhvr>
                                    </p:animMotion>
                                  </p:childTnLst>
                                </p:cTn>
                              </p:par>
                              <p:par>
                                <p:cTn id="39" presetID="0" presetClass="path" presetSubtype="0" accel="50000" decel="50000" fill="hold" grpId="1" nodeType="withEffect">
                                  <p:stCondLst>
                                    <p:cond delay="100"/>
                                  </p:stCondLst>
                                  <p:childTnLst>
                                    <p:animMotion origin="layout" path="M 0.0 0.0 L 0.0 -0.31111 " pathEditMode="relative" ptsTypes="AA">
                                      <p:cBhvr>
                                        <p:cTn id="40" dur="1500" fill="hold"/>
                                        <p:tgtEl>
                                          <p:spTgt spid="411658"/>
                                        </p:tgtEl>
                                        <p:attrNameLst>
                                          <p:attrName>ppt_x</p:attrName>
                                          <p:attrName>ppt_y</p:attrName>
                                        </p:attrNameLst>
                                      </p:cBhvr>
                                    </p:animMotion>
                                  </p:childTnLst>
                                </p:cTn>
                              </p:par>
                              <p:par>
                                <p:cTn id="41" presetID="0" presetClass="path" presetSubtype="0" accel="50000" decel="50000" fill="hold" nodeType="withEffect">
                                  <p:stCondLst>
                                    <p:cond delay="100"/>
                                  </p:stCondLst>
                                  <p:childTnLst>
                                    <p:animMotion origin="layout" path="M 0.0 0.0 L 0.0 -0.31111 " pathEditMode="relative" ptsTypes="AA">
                                      <p:cBhvr>
                                        <p:cTn id="42" dur="1500" fill="hold"/>
                                        <p:tgtEl>
                                          <p:spTgt spid="411659"/>
                                        </p:tgtEl>
                                        <p:attrNameLst>
                                          <p:attrName>ppt_x</p:attrName>
                                          <p:attrName>ppt_y</p:attrName>
                                        </p:attrNameLst>
                                      </p:cBhvr>
                                    </p:animMotion>
                                  </p:childTnLst>
                                </p:cTn>
                              </p:par>
                              <p:par>
                                <p:cTn id="43" presetID="0" presetClass="path" presetSubtype="0" accel="50000" decel="50000" fill="hold" nodeType="withEffect">
                                  <p:stCondLst>
                                    <p:cond delay="100"/>
                                  </p:stCondLst>
                                  <p:childTnLst>
                                    <p:animMotion origin="layout" path="M 0.0 0.0 L 0.0 -0.31111 " pathEditMode="relative" ptsTypes="AA">
                                      <p:cBhvr>
                                        <p:cTn id="44" dur="1500" fill="hold"/>
                                        <p:tgtEl>
                                          <p:spTgt spid="411674"/>
                                        </p:tgtEl>
                                        <p:attrNameLst>
                                          <p:attrName>ppt_x</p:attrName>
                                          <p:attrName>ppt_y</p:attrName>
                                        </p:attrNameLst>
                                      </p:cBhvr>
                                    </p:animMotion>
                                  </p:childTnLst>
                                </p:cTn>
                              </p:par>
                              <p:par>
                                <p:cTn id="45" presetID="0" presetClass="path" presetSubtype="0" accel="50000" decel="50000" fill="hold" grpId="1" nodeType="withEffect">
                                  <p:stCondLst>
                                    <p:cond delay="100"/>
                                  </p:stCondLst>
                                  <p:childTnLst>
                                    <p:animMotion origin="layout" path="M 0.0 0.0 L 0.0 -0.31111 " pathEditMode="relative" rAng="0" ptsTypes="AA">
                                      <p:cBhvr>
                                        <p:cTn id="46" dur="1500" fill="hold"/>
                                        <p:tgtEl>
                                          <p:spTgt spid="411669"/>
                                        </p:tgtEl>
                                        <p:attrNameLst>
                                          <p:attrName>ppt_x</p:attrName>
                                          <p:attrName>ppt_y</p:attrName>
                                        </p:attrNameLst>
                                      </p:cBhvr>
                                      <p:rCtr x="0" y="0"/>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411670"/>
                                        </p:tgtEl>
                                        <p:attrNameLst>
                                          <p:attrName>style.visibility</p:attrName>
                                        </p:attrNameLst>
                                      </p:cBhvr>
                                      <p:to>
                                        <p:strVal val="visible"/>
                                      </p:to>
                                    </p:set>
                                    <p:animEffect transition="in" filter="wipe(up)">
                                      <p:cBhvr>
                                        <p:cTn id="51" dur="300"/>
                                        <p:tgtEl>
                                          <p:spTgt spid="411670"/>
                                        </p:tgtEl>
                                      </p:cBhvr>
                                    </p:animEffect>
                                  </p:childTnLst>
                                </p:cTn>
                              </p:par>
                              <p:par>
                                <p:cTn id="52" presetID="10" presetClass="entr" presetSubtype="0" fill="hold" nodeType="withEffect">
                                  <p:stCondLst>
                                    <p:cond delay="100"/>
                                  </p:stCondLst>
                                  <p:childTnLst>
                                    <p:set>
                                      <p:cBhvr>
                                        <p:cTn id="53" dur="1" fill="hold">
                                          <p:stCondLst>
                                            <p:cond delay="0"/>
                                          </p:stCondLst>
                                        </p:cTn>
                                        <p:tgtEl>
                                          <p:spTgt spid="411675"/>
                                        </p:tgtEl>
                                        <p:attrNameLst>
                                          <p:attrName>style.visibility</p:attrName>
                                        </p:attrNameLst>
                                      </p:cBhvr>
                                      <p:to>
                                        <p:strVal val="visible"/>
                                      </p:to>
                                    </p:set>
                                    <p:animEffect transition="in" filter="fade">
                                      <p:cBhvr>
                                        <p:cTn id="54" dur="500"/>
                                        <p:tgtEl>
                                          <p:spTgt spid="411675"/>
                                        </p:tgtEl>
                                      </p:cBhvr>
                                    </p:animEffect>
                                  </p:childTnLst>
                                </p:cTn>
                              </p:par>
                              <p:par>
                                <p:cTn id="55" presetID="0" presetClass="path" presetSubtype="0" accel="50000" decel="50000" fill="hold" grpId="2" nodeType="withEffect">
                                  <p:stCondLst>
                                    <p:cond delay="100"/>
                                  </p:stCondLst>
                                  <p:childTnLst>
                                    <p:animMotion origin="layout" path="M 2.77778E-6 -0.31147 L 2.77778E-6 -0.57844 " pathEditMode="relative" rAng="0" ptsTypes="AA">
                                      <p:cBhvr>
                                        <p:cTn id="56" dur="1500" fill="hold"/>
                                        <p:tgtEl>
                                          <p:spTgt spid="411654"/>
                                        </p:tgtEl>
                                        <p:attrNameLst>
                                          <p:attrName>ppt_x</p:attrName>
                                          <p:attrName>ppt_y</p:attrName>
                                        </p:attrNameLst>
                                      </p:cBhvr>
                                      <p:rCtr x="0" y="-13349"/>
                                    </p:animMotion>
                                  </p:childTnLst>
                                </p:cTn>
                              </p:par>
                              <p:par>
                                <p:cTn id="57" presetID="0" presetClass="path" presetSubtype="0" accel="50000" decel="50000" fill="hold" nodeType="withEffect">
                                  <p:stCondLst>
                                    <p:cond delay="100"/>
                                  </p:stCondLst>
                                  <p:childTnLst>
                                    <p:animMotion origin="layout" path="M -1.66667E-6 -0.31147 L -1.66667E-6 -0.57845 " pathEditMode="relative" rAng="0" ptsTypes="AA">
                                      <p:cBhvr>
                                        <p:cTn id="58" dur="1500" fill="hold"/>
                                        <p:tgtEl>
                                          <p:spTgt spid="411655"/>
                                        </p:tgtEl>
                                        <p:attrNameLst>
                                          <p:attrName>ppt_x</p:attrName>
                                          <p:attrName>ppt_y</p:attrName>
                                        </p:attrNameLst>
                                      </p:cBhvr>
                                      <p:rCtr x="0" y="-13349"/>
                                    </p:animMotion>
                                  </p:childTnLst>
                                </p:cTn>
                              </p:par>
                              <p:par>
                                <p:cTn id="59" presetID="0" presetClass="path" presetSubtype="0" accel="50000" decel="50000" fill="hold" grpId="2" nodeType="withEffect">
                                  <p:stCondLst>
                                    <p:cond delay="100"/>
                                  </p:stCondLst>
                                  <p:childTnLst>
                                    <p:animMotion origin="layout" path="M -2.5E-6 -0.31147 L -2.5E-6 -0.57844 " pathEditMode="relative" rAng="0" ptsTypes="AA">
                                      <p:cBhvr>
                                        <p:cTn id="60" dur="1500" fill="hold"/>
                                        <p:tgtEl>
                                          <p:spTgt spid="411658"/>
                                        </p:tgtEl>
                                        <p:attrNameLst>
                                          <p:attrName>ppt_x</p:attrName>
                                          <p:attrName>ppt_y</p:attrName>
                                        </p:attrNameLst>
                                      </p:cBhvr>
                                      <p:rCtr x="0" y="-13349"/>
                                    </p:animMotion>
                                  </p:childTnLst>
                                </p:cTn>
                              </p:par>
                              <p:par>
                                <p:cTn id="61" presetID="0" presetClass="path" presetSubtype="0" accel="50000" decel="50000" fill="hold" nodeType="withEffect">
                                  <p:stCondLst>
                                    <p:cond delay="100"/>
                                  </p:stCondLst>
                                  <p:childTnLst>
                                    <p:animMotion origin="layout" path="M 3.05556E-6 -0.31148 L 3.05556E-6 -0.57845 " pathEditMode="relative" rAng="0" ptsTypes="AA">
                                      <p:cBhvr>
                                        <p:cTn id="62" dur="1500" fill="hold"/>
                                        <p:tgtEl>
                                          <p:spTgt spid="411659"/>
                                        </p:tgtEl>
                                        <p:attrNameLst>
                                          <p:attrName>ppt_x</p:attrName>
                                          <p:attrName>ppt_y</p:attrName>
                                        </p:attrNameLst>
                                      </p:cBhvr>
                                      <p:rCtr x="0" y="-13349"/>
                                    </p:animMotion>
                                  </p:childTnLst>
                                </p:cTn>
                              </p:par>
                              <p:par>
                                <p:cTn id="63" presetID="0" presetClass="path" presetSubtype="0" accel="50000" decel="50000" fill="hold" nodeType="withEffect">
                                  <p:stCondLst>
                                    <p:cond delay="100"/>
                                  </p:stCondLst>
                                  <p:childTnLst>
                                    <p:animMotion origin="layout" path="M 0.0 -0.31147 L 0.0 -0.57844 " pathEditMode="relative" rAng="0" ptsTypes="AA">
                                      <p:cBhvr>
                                        <p:cTn id="64" dur="1500" fill="hold"/>
                                        <p:tgtEl>
                                          <p:spTgt spid="411674"/>
                                        </p:tgtEl>
                                        <p:attrNameLst>
                                          <p:attrName>ppt_x</p:attrName>
                                          <p:attrName>ppt_y</p:attrName>
                                        </p:attrNameLst>
                                      </p:cBhvr>
                                      <p:rCtr x="0" y="-13349"/>
                                    </p:animMotion>
                                  </p:childTnLst>
                                </p:cTn>
                              </p:par>
                              <p:par>
                                <p:cTn id="65" presetID="0" presetClass="path" presetSubtype="0" accel="50000" decel="50000" fill="hold" grpId="2" nodeType="withEffect">
                                  <p:stCondLst>
                                    <p:cond delay="100"/>
                                  </p:stCondLst>
                                  <p:childTnLst>
                                    <p:animMotion origin="layout" path="M 3.05556E-6 -0.31101 L 3.05556E-6 -0.57799 " pathEditMode="relative" rAng="0" ptsTypes="AA">
                                      <p:cBhvr>
                                        <p:cTn id="66" dur="1500" fill="hold"/>
                                        <p:tgtEl>
                                          <p:spTgt spid="411669"/>
                                        </p:tgtEl>
                                        <p:attrNameLst>
                                          <p:attrName>ppt_x</p:attrName>
                                          <p:attrName>ppt_y</p:attrName>
                                        </p:attrNameLst>
                                      </p:cBhvr>
                                      <p:rCtr x="0" y="-13349"/>
                                    </p:animMotion>
                                  </p:childTnLst>
                                </p:cTn>
                              </p:par>
                              <p:par>
                                <p:cTn id="67" presetID="0" presetClass="path" presetSubtype="0" accel="50000" decel="50000" fill="hold" grpId="1" nodeType="withEffect">
                                  <p:stCondLst>
                                    <p:cond delay="100"/>
                                  </p:stCondLst>
                                  <p:childTnLst>
                                    <p:animMotion origin="layout" path="M 0.0 1.04287E-6 L 0.0 -0.26698 " pathEditMode="relative" rAng="0" ptsTypes="AA">
                                      <p:cBhvr>
                                        <p:cTn id="68" dur="1500" fill="hold"/>
                                        <p:tgtEl>
                                          <p:spTgt spid="411670"/>
                                        </p:tgtEl>
                                        <p:attrNameLst>
                                          <p:attrName>ppt_x</p:attrName>
                                          <p:attrName>ppt_y</p:attrName>
                                        </p:attrNameLst>
                                      </p:cBhvr>
                                      <p:rCtr x="0" y="-13349"/>
                                    </p:animMotion>
                                  </p:childTnLst>
                                </p:cTn>
                              </p:par>
                              <p:par>
                                <p:cTn id="69" presetID="0" presetClass="path" presetSubtype="0" accel="50000" decel="50000" fill="hold" nodeType="withEffect">
                                  <p:stCondLst>
                                    <p:cond delay="100"/>
                                  </p:stCondLst>
                                  <p:childTnLst>
                                    <p:animMotion origin="layout" path="M 0.0 0.0 L 0.0 -0.26698 " pathEditMode="relative" ptsTypes="AA">
                                      <p:cBhvr>
                                        <p:cTn id="70" dur="1500" fill="hold"/>
                                        <p:tgtEl>
                                          <p:spTgt spid="41167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4" grpId="0" animBg="1"/>
      <p:bldP spid="411654" grpId="1" animBg="1"/>
      <p:bldP spid="411654" grpId="2" animBg="1"/>
      <p:bldP spid="411658" grpId="0" animBg="1"/>
      <p:bldP spid="411658" grpId="1" animBg="1"/>
      <p:bldP spid="411658" grpId="2" animBg="1"/>
      <p:bldP spid="411669" grpId="0" animBg="1"/>
      <p:bldP spid="411669" grpId="1" animBg="1"/>
      <p:bldP spid="411669" grpId="2" animBg="1"/>
      <p:bldP spid="411670" grpId="0" animBg="1"/>
      <p:bldP spid="41167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Text Box 2"/>
          <p:cNvSpPr txBox="1">
            <a:spLocks noGrp="1" noChangeArrowheads="1"/>
          </p:cNvSpPr>
          <p:nvPr>
            <p:ph type="title" idx="4294967295"/>
          </p:nvPr>
        </p:nvSpPr>
        <p:spPr bwMode="auto">
          <a:xfrm>
            <a:off x="457200" y="228600"/>
            <a:ext cx="8229600" cy="1143000"/>
          </a:xfrm>
          <a:prstGeom prst="rect">
            <a:avLst/>
          </a:prstGeom>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nchorCtr="1"/>
          <a:lstStyle/>
          <a:p>
            <a:pPr>
              <a:lnSpc>
                <a:spcPct val="85000"/>
              </a:lnSpc>
              <a:spcBef>
                <a:spcPct val="50000"/>
              </a:spcBef>
            </a:pPr>
            <a:r>
              <a:rPr lang="en-US" dirty="0">
                <a:solidFill>
                  <a:srgbClr val="A6F4FE"/>
                </a:solidFill>
              </a:rPr>
              <a:t>Why Study </a:t>
            </a:r>
            <a:r>
              <a:rPr lang="en-US" dirty="0" smtClean="0">
                <a:solidFill>
                  <a:srgbClr val="A6F4FE"/>
                </a:solidFill>
              </a:rPr>
              <a:t>Science?</a:t>
            </a:r>
            <a:endParaRPr lang="en-US" dirty="0">
              <a:solidFill>
                <a:srgbClr val="A6F4FE"/>
              </a:solidFill>
            </a:endParaRPr>
          </a:p>
        </p:txBody>
      </p:sp>
      <p:sp>
        <p:nvSpPr>
          <p:cNvPr id="538628" name="Text Box 4"/>
          <p:cNvSpPr txBox="1">
            <a:spLocks noChangeArrowheads="1"/>
          </p:cNvSpPr>
          <p:nvPr/>
        </p:nvSpPr>
        <p:spPr bwMode="auto">
          <a:xfrm>
            <a:off x="914400" y="1754188"/>
            <a:ext cx="7315200" cy="3782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290513" indent="-290513">
              <a:defRPr>
                <a:solidFill>
                  <a:schemeClr val="tx1"/>
                </a:solidFill>
                <a:latin typeface="Arial" pitchFamily="34" charset="0"/>
              </a:defRPr>
            </a:lvl1pPr>
            <a:lvl2pPr marL="911225" indent="-282575">
              <a:defRPr>
                <a:solidFill>
                  <a:schemeClr val="tx1"/>
                </a:solidFill>
                <a:latin typeface="Arial" pitchFamily="34" charset="0"/>
              </a:defRPr>
            </a:lvl2pPr>
            <a:lvl3pPr marL="1317625" indent="-292100">
              <a:defRPr>
                <a:solidFill>
                  <a:schemeClr val="tx1"/>
                </a:solidFill>
                <a:latin typeface="Arial" pitchFamily="34" charset="0"/>
              </a:defRPr>
            </a:lvl3pPr>
            <a:lvl4pPr marL="1889125" indent="-457200">
              <a:defRPr>
                <a:solidFill>
                  <a:schemeClr val="tx1"/>
                </a:solidFill>
                <a:latin typeface="Arial" pitchFamily="34" charset="0"/>
              </a:defRPr>
            </a:lvl4pPr>
            <a:lvl5pPr marL="2232025">
              <a:defRPr>
                <a:solidFill>
                  <a:schemeClr val="tx1"/>
                </a:solidFill>
                <a:latin typeface="Arial" pitchFamily="34" charset="0"/>
              </a:defRPr>
            </a:lvl5pPr>
            <a:lvl6pPr marL="2689225" fontAlgn="base">
              <a:spcBef>
                <a:spcPct val="0"/>
              </a:spcBef>
              <a:spcAft>
                <a:spcPct val="0"/>
              </a:spcAft>
              <a:defRPr>
                <a:solidFill>
                  <a:schemeClr val="tx1"/>
                </a:solidFill>
                <a:latin typeface="Arial" pitchFamily="34" charset="0"/>
              </a:defRPr>
            </a:lvl6pPr>
            <a:lvl7pPr marL="3146425" fontAlgn="base">
              <a:spcBef>
                <a:spcPct val="0"/>
              </a:spcBef>
              <a:spcAft>
                <a:spcPct val="0"/>
              </a:spcAft>
              <a:defRPr>
                <a:solidFill>
                  <a:schemeClr val="tx1"/>
                </a:solidFill>
                <a:latin typeface="Arial" pitchFamily="34" charset="0"/>
              </a:defRPr>
            </a:lvl7pPr>
            <a:lvl8pPr marL="3603625" fontAlgn="base">
              <a:spcBef>
                <a:spcPct val="0"/>
              </a:spcBef>
              <a:spcAft>
                <a:spcPct val="0"/>
              </a:spcAft>
              <a:defRPr>
                <a:solidFill>
                  <a:schemeClr val="tx1"/>
                </a:solidFill>
                <a:latin typeface="Arial" pitchFamily="34" charset="0"/>
              </a:defRPr>
            </a:lvl8pPr>
            <a:lvl9pPr marL="4060825" fontAlgn="base">
              <a:spcBef>
                <a:spcPct val="0"/>
              </a:spcBef>
              <a:spcAft>
                <a:spcPct val="0"/>
              </a:spcAft>
              <a:defRPr>
                <a:solidFill>
                  <a:schemeClr val="tx1"/>
                </a:solidFill>
                <a:latin typeface="Arial" pitchFamily="34" charset="0"/>
              </a:defRPr>
            </a:lvl9pPr>
          </a:lstStyle>
          <a:p>
            <a:pPr lvl="1">
              <a:lnSpc>
                <a:spcPct val="85000"/>
              </a:lnSpc>
              <a:spcBef>
                <a:spcPct val="20000"/>
              </a:spcBef>
              <a:buFont typeface="Wingdings" pitchFamily="2" charset="2"/>
              <a:buChar char="§"/>
            </a:pPr>
            <a:r>
              <a:rPr lang="en-US" sz="4000" b="1" dirty="0" smtClean="0">
                <a:solidFill>
                  <a:srgbClr val="F7F5A5"/>
                </a:solidFill>
              </a:rPr>
              <a:t>Christian </a:t>
            </a:r>
            <a:r>
              <a:rPr lang="en-US" sz="4000" b="1" dirty="0">
                <a:solidFill>
                  <a:srgbClr val="F7F5A5"/>
                </a:solidFill>
              </a:rPr>
              <a:t>worldview</a:t>
            </a:r>
          </a:p>
          <a:p>
            <a:pPr lvl="2">
              <a:lnSpc>
                <a:spcPct val="85000"/>
              </a:lnSpc>
              <a:spcBef>
                <a:spcPct val="5000"/>
              </a:spcBef>
              <a:buFontTx/>
              <a:buChar char="•"/>
            </a:pPr>
            <a:r>
              <a:rPr lang="en-US" sz="3800" dirty="0" smtClean="0">
                <a:solidFill>
                  <a:srgbClr val="FCFBDE"/>
                </a:solidFill>
              </a:rPr>
              <a:t>We are loved and saved by God</a:t>
            </a:r>
          </a:p>
          <a:p>
            <a:pPr lvl="2">
              <a:lnSpc>
                <a:spcPct val="85000"/>
              </a:lnSpc>
              <a:spcBef>
                <a:spcPct val="5000"/>
              </a:spcBef>
              <a:buFontTx/>
              <a:buChar char="•"/>
            </a:pPr>
            <a:r>
              <a:rPr lang="en-US" sz="3800" dirty="0" smtClean="0">
                <a:solidFill>
                  <a:srgbClr val="FCFBDE"/>
                </a:solidFill>
              </a:rPr>
              <a:t>Thus, the </a:t>
            </a:r>
            <a:r>
              <a:rPr lang="en-US" sz="3800" dirty="0">
                <a:solidFill>
                  <a:srgbClr val="FCFBDE"/>
                </a:solidFill>
              </a:rPr>
              <a:t>Bible is </a:t>
            </a:r>
            <a:r>
              <a:rPr lang="en-US" sz="3800" dirty="0" smtClean="0">
                <a:solidFill>
                  <a:srgbClr val="FCFBDE"/>
                </a:solidFill>
              </a:rPr>
              <a:t>our ultimate </a:t>
            </a:r>
            <a:r>
              <a:rPr lang="en-US" sz="3800" dirty="0">
                <a:solidFill>
                  <a:srgbClr val="FCFBDE"/>
                </a:solidFill>
              </a:rPr>
              <a:t>authority.</a:t>
            </a:r>
          </a:p>
          <a:p>
            <a:pPr lvl="3">
              <a:lnSpc>
                <a:spcPct val="85000"/>
              </a:lnSpc>
              <a:spcBef>
                <a:spcPct val="5000"/>
              </a:spcBef>
              <a:buFont typeface="Wingdings" pitchFamily="2" charset="2"/>
              <a:buChar char="v"/>
            </a:pPr>
            <a:r>
              <a:rPr lang="en-US" sz="2800" i="1" dirty="0" smtClean="0">
                <a:solidFill>
                  <a:srgbClr val="F7F5A5"/>
                </a:solidFill>
              </a:rPr>
              <a:t>We choose to see </a:t>
            </a:r>
            <a:r>
              <a:rPr lang="en-US" sz="2800" i="1" dirty="0">
                <a:solidFill>
                  <a:srgbClr val="F7F5A5"/>
                </a:solidFill>
              </a:rPr>
              <a:t>the world through the lens </a:t>
            </a:r>
            <a:br>
              <a:rPr lang="en-US" sz="2800" i="1" dirty="0">
                <a:solidFill>
                  <a:srgbClr val="F7F5A5"/>
                </a:solidFill>
              </a:rPr>
            </a:br>
            <a:r>
              <a:rPr lang="en-US" sz="2800" i="1" dirty="0">
                <a:solidFill>
                  <a:srgbClr val="F7F5A5"/>
                </a:solidFill>
              </a:rPr>
              <a:t>of the Bible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8628">
                                            <p:txEl>
                                              <p:pRg st="0" end="0"/>
                                            </p:txEl>
                                          </p:spTgt>
                                        </p:tgtEl>
                                        <p:attrNameLst>
                                          <p:attrName>style.visibility</p:attrName>
                                        </p:attrNameLst>
                                      </p:cBhvr>
                                      <p:to>
                                        <p:strVal val="visible"/>
                                      </p:to>
                                    </p:set>
                                    <p:animEffect transition="in" filter="wipe(left)">
                                      <p:cBhvr>
                                        <p:cTn id="7" dur="500"/>
                                        <p:tgtEl>
                                          <p:spTgt spid="53862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38628">
                                            <p:txEl>
                                              <p:pRg st="1" end="1"/>
                                            </p:txEl>
                                          </p:spTgt>
                                        </p:tgtEl>
                                        <p:attrNameLst>
                                          <p:attrName>style.visibility</p:attrName>
                                        </p:attrNameLst>
                                      </p:cBhvr>
                                      <p:to>
                                        <p:strVal val="visible"/>
                                      </p:to>
                                    </p:set>
                                    <p:animEffect transition="in" filter="wipe(left)">
                                      <p:cBhvr>
                                        <p:cTn id="10" dur="500"/>
                                        <p:tgtEl>
                                          <p:spTgt spid="53862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38628">
                                            <p:txEl>
                                              <p:pRg st="2" end="2"/>
                                            </p:txEl>
                                          </p:spTgt>
                                        </p:tgtEl>
                                        <p:attrNameLst>
                                          <p:attrName>style.visibility</p:attrName>
                                        </p:attrNameLst>
                                      </p:cBhvr>
                                      <p:to>
                                        <p:strVal val="visible"/>
                                      </p:to>
                                    </p:set>
                                    <p:animEffect transition="in" filter="wipe(left)">
                                      <p:cBhvr>
                                        <p:cTn id="15" dur="500"/>
                                        <p:tgtEl>
                                          <p:spTgt spid="538628">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38628">
                                            <p:txEl>
                                              <p:pRg st="3" end="3"/>
                                            </p:txEl>
                                          </p:spTgt>
                                        </p:tgtEl>
                                        <p:attrNameLst>
                                          <p:attrName>style.visibility</p:attrName>
                                        </p:attrNameLst>
                                      </p:cBhvr>
                                      <p:to>
                                        <p:strVal val="visible"/>
                                      </p:to>
                                    </p:set>
                                    <p:animEffect transition="in" filter="fade">
                                      <p:cBhvr>
                                        <p:cTn id="20" dur="500"/>
                                        <p:tgtEl>
                                          <p:spTgt spid="5386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8"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1:26-28</a:t>
            </a:r>
            <a:endParaRPr lang="en-US" dirty="0"/>
          </a:p>
        </p:txBody>
      </p:sp>
      <p:sp>
        <p:nvSpPr>
          <p:cNvPr id="3" name="Content Placeholder 2"/>
          <p:cNvSpPr>
            <a:spLocks noGrp="1"/>
          </p:cNvSpPr>
          <p:nvPr>
            <p:ph idx="1"/>
          </p:nvPr>
        </p:nvSpPr>
        <p:spPr/>
        <p:txBody>
          <a:bodyPr/>
          <a:lstStyle/>
          <a:p>
            <a:r>
              <a:rPr lang="en-US" sz="2400" b="0" baseline="30000" dirty="0">
                <a:solidFill>
                  <a:schemeClr val="accent3"/>
                </a:solidFill>
              </a:rPr>
              <a:t>6 </a:t>
            </a:r>
            <a:r>
              <a:rPr lang="en-US" sz="2400" b="0" dirty="0">
                <a:solidFill>
                  <a:schemeClr val="accent3"/>
                </a:solidFill>
              </a:rPr>
              <a:t>Then God said, “Let us make </a:t>
            </a:r>
            <a:r>
              <a:rPr lang="en-US" sz="2400" b="0" dirty="0" smtClean="0">
                <a:solidFill>
                  <a:schemeClr val="accent3"/>
                </a:solidFill>
              </a:rPr>
              <a:t>man</a:t>
            </a:r>
            <a:r>
              <a:rPr lang="en-US" sz="2400" b="0" baseline="30000" dirty="0">
                <a:solidFill>
                  <a:schemeClr val="accent3"/>
                </a:solidFill>
              </a:rPr>
              <a:t> </a:t>
            </a:r>
            <a:r>
              <a:rPr lang="en-US" sz="2400" b="0" dirty="0" smtClean="0">
                <a:solidFill>
                  <a:schemeClr val="accent3"/>
                </a:solidFill>
              </a:rPr>
              <a:t>in </a:t>
            </a:r>
            <a:r>
              <a:rPr lang="en-US" sz="2400" b="0" dirty="0">
                <a:solidFill>
                  <a:schemeClr val="accent3"/>
                </a:solidFill>
              </a:rPr>
              <a:t>our image, after our likeness. And let them have dominion over the fish of the sea and over the birds of the heavens and over the livestock and over all the earth and over every creeping thing that creeps on the earth.”</a:t>
            </a:r>
          </a:p>
          <a:p>
            <a:r>
              <a:rPr lang="en-US" sz="2400" b="0" baseline="30000" dirty="0">
                <a:solidFill>
                  <a:schemeClr val="accent3"/>
                </a:solidFill>
              </a:rPr>
              <a:t>27 </a:t>
            </a:r>
            <a:r>
              <a:rPr lang="en-US" sz="2400" b="0" dirty="0">
                <a:solidFill>
                  <a:schemeClr val="accent3"/>
                </a:solidFill>
              </a:rPr>
              <a:t>So God created man in his own image,</a:t>
            </a:r>
            <a:br>
              <a:rPr lang="en-US" sz="2400" b="0" dirty="0">
                <a:solidFill>
                  <a:schemeClr val="accent3"/>
                </a:solidFill>
              </a:rPr>
            </a:br>
            <a:r>
              <a:rPr lang="en-US" sz="2400" b="0" dirty="0">
                <a:solidFill>
                  <a:schemeClr val="accent3"/>
                </a:solidFill>
              </a:rPr>
              <a:t>    in the image of God he created him;</a:t>
            </a:r>
            <a:br>
              <a:rPr lang="en-US" sz="2400" b="0" dirty="0">
                <a:solidFill>
                  <a:schemeClr val="accent3"/>
                </a:solidFill>
              </a:rPr>
            </a:br>
            <a:r>
              <a:rPr lang="en-US" sz="2400" b="0" dirty="0">
                <a:solidFill>
                  <a:schemeClr val="accent3"/>
                </a:solidFill>
              </a:rPr>
              <a:t>     male and female he created them.</a:t>
            </a:r>
          </a:p>
          <a:p>
            <a:r>
              <a:rPr lang="en-US" sz="2400" b="0" baseline="30000" dirty="0">
                <a:solidFill>
                  <a:schemeClr val="accent3"/>
                </a:solidFill>
              </a:rPr>
              <a:t>28 </a:t>
            </a:r>
            <a:r>
              <a:rPr lang="en-US" sz="2400" b="0" dirty="0">
                <a:solidFill>
                  <a:schemeClr val="accent3"/>
                </a:solidFill>
              </a:rPr>
              <a:t>And God blessed them. And God said to them, “Be fruitful and multiply and fill the earth and subdue it, and have dominion over the fish of the sea and over the birds of the heavens and over every living thing that moves on the earth.”</a:t>
            </a:r>
          </a:p>
          <a:p>
            <a:endParaRPr lang="en-US" sz="2400" b="0" dirty="0"/>
          </a:p>
        </p:txBody>
      </p:sp>
    </p:spTree>
    <p:extLst>
      <p:ext uri="{BB962C8B-B14F-4D97-AF65-F5344CB8AC3E}">
        <p14:creationId xmlns:p14="http://schemas.microsoft.com/office/powerpoint/2010/main" val="407360262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2"/>
          <p:cNvSpPr txBox="1">
            <a:spLocks noChangeArrowheads="1"/>
          </p:cNvSpPr>
          <p:nvPr/>
        </p:nvSpPr>
        <p:spPr bwMode="auto">
          <a:xfrm>
            <a:off x="914400" y="1447800"/>
            <a:ext cx="7315200" cy="869950"/>
          </a:xfrm>
          <a:prstGeom prst="rect">
            <a:avLst/>
          </a:prstGeom>
          <a:noFill/>
          <a:ln>
            <a:noFill/>
          </a:ln>
          <a:effectLst>
            <a:outerShdw dist="35921" dir="2700000" algn="ctr" rotWithShape="0">
              <a:srgbClr val="1D1C3A"/>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85000"/>
              </a:lnSpc>
            </a:pPr>
            <a:r>
              <a:rPr lang="en-US" sz="6000" b="1">
                <a:solidFill>
                  <a:srgbClr val="A6F4FE"/>
                </a:solidFill>
              </a:rPr>
              <a:t>Creation Mandate</a:t>
            </a:r>
          </a:p>
        </p:txBody>
      </p:sp>
      <p:sp>
        <p:nvSpPr>
          <p:cNvPr id="216067" name="Text Box 3"/>
          <p:cNvSpPr txBox="1">
            <a:spLocks noChangeArrowheads="1"/>
          </p:cNvSpPr>
          <p:nvPr/>
        </p:nvSpPr>
        <p:spPr bwMode="auto">
          <a:xfrm>
            <a:off x="914400" y="2501900"/>
            <a:ext cx="73152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6318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85000"/>
              </a:lnSpc>
            </a:pPr>
            <a:r>
              <a:rPr lang="en-US" sz="4000" dirty="0">
                <a:solidFill>
                  <a:srgbClr val="DFFBFF"/>
                </a:solidFill>
              </a:rPr>
              <a:t>Man is to exercise good and wise </a:t>
            </a:r>
            <a:r>
              <a:rPr lang="en-US" sz="4000" dirty="0" smtClean="0">
                <a:solidFill>
                  <a:srgbClr val="DFFBFF"/>
                </a:solidFill>
              </a:rPr>
              <a:t>dominion</a:t>
            </a:r>
            <a:r>
              <a:rPr lang="en-US" sz="4000" dirty="0">
                <a:solidFill>
                  <a:srgbClr val="DFFBFF"/>
                </a:solidFill>
              </a:rPr>
              <a:t> </a:t>
            </a:r>
            <a:r>
              <a:rPr lang="en-US" sz="4000" dirty="0" smtClean="0">
                <a:solidFill>
                  <a:srgbClr val="DFFBFF"/>
                </a:solidFill>
              </a:rPr>
              <a:t>as God’s representative.</a:t>
            </a:r>
          </a:p>
          <a:p>
            <a:pPr>
              <a:lnSpc>
                <a:spcPct val="85000"/>
              </a:lnSpc>
            </a:pPr>
            <a:endParaRPr lang="en-US" sz="4000" b="1" dirty="0" smtClean="0">
              <a:solidFill>
                <a:srgbClr val="DFFBFF"/>
              </a:solidFill>
            </a:endParaRPr>
          </a:p>
          <a:p>
            <a:pPr>
              <a:lnSpc>
                <a:spcPct val="85000"/>
              </a:lnSpc>
            </a:pPr>
            <a:endParaRPr lang="en-US" sz="4000" b="1" dirty="0">
              <a:solidFill>
                <a:srgbClr val="DFFBFF"/>
              </a:solidFill>
            </a:endParaRPr>
          </a:p>
          <a:p>
            <a:pPr>
              <a:lnSpc>
                <a:spcPct val="85000"/>
              </a:lnSpc>
            </a:pPr>
            <a:endParaRPr lang="en-US" sz="4000" b="1" dirty="0" smtClean="0">
              <a:solidFill>
                <a:srgbClr val="DFFB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6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Creation Mandate:</a:t>
            </a:r>
          </a:p>
          <a:p>
            <a:pPr marL="571500" indent="-571500">
              <a:buFont typeface="Arial" pitchFamily="34" charset="0"/>
              <a:buChar char="•"/>
            </a:pPr>
            <a:r>
              <a:rPr lang="en-US" b="0" dirty="0" smtClean="0">
                <a:solidFill>
                  <a:schemeClr val="accent3"/>
                </a:solidFill>
              </a:rPr>
              <a:t>To steward something we must know it</a:t>
            </a:r>
          </a:p>
          <a:p>
            <a:r>
              <a:rPr lang="en-US" dirty="0" smtClean="0"/>
              <a:t>Redemption:</a:t>
            </a:r>
          </a:p>
          <a:p>
            <a:pPr marL="571500" indent="-571500">
              <a:buFont typeface="Arial" pitchFamily="34" charset="0"/>
              <a:buChar char="•"/>
            </a:pPr>
            <a:r>
              <a:rPr lang="en-US" b="0" dirty="0" smtClean="0">
                <a:solidFill>
                  <a:schemeClr val="accent3"/>
                </a:solidFill>
              </a:rPr>
              <a:t>Place every aspect of life under God and the gospel</a:t>
            </a:r>
            <a:endParaRPr lang="en-US" b="0" dirty="0">
              <a:solidFill>
                <a:schemeClr val="accent3"/>
              </a:solidFill>
            </a:endParaRPr>
          </a:p>
        </p:txBody>
      </p:sp>
    </p:spTree>
    <p:extLst>
      <p:ext uri="{BB962C8B-B14F-4D97-AF65-F5344CB8AC3E}">
        <p14:creationId xmlns:p14="http://schemas.microsoft.com/office/powerpoint/2010/main" val="22045953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hapter 1 backgrounds">
  <a:themeElements>
    <a:clrScheme name="Chapter 1 background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 1 backgrou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DD3FF"/>
        </a:solidFill>
        <a:ln w="28575" cap="flat" cmpd="sng" algn="ctr">
          <a:solidFill>
            <a:srgbClr val="660066"/>
          </a:solidFill>
          <a:prstDash val="solid"/>
          <a:round/>
          <a:headEnd type="none" w="med" len="med"/>
          <a:tailEnd type="none" w="med" len="med"/>
        </a:ln>
        <a:effectLst>
          <a:outerShdw dist="35921" dir="2700000" algn="ctr" rotWithShape="0">
            <a:srgbClr val="0033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FDD3FF"/>
        </a:solidFill>
        <a:ln w="28575" cap="flat" cmpd="sng" algn="ctr">
          <a:solidFill>
            <a:srgbClr val="660066"/>
          </a:solidFill>
          <a:prstDash val="solid"/>
          <a:round/>
          <a:headEnd type="none" w="med" len="med"/>
          <a:tailEnd type="none" w="med" len="med"/>
        </a:ln>
        <a:effectLst>
          <a:outerShdw dist="35921" dir="2700000" algn="ctr" rotWithShape="0">
            <a:srgbClr val="0033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 1 background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 1 background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 1 background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 1 background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 1 background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 1 background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 1 background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 1 background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 1 background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 1 background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 1 background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 1 background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DD3FF"/>
        </a:solidFill>
        <a:ln w="28575" cap="flat" cmpd="sng" algn="ctr">
          <a:solidFill>
            <a:srgbClr val="660066"/>
          </a:solidFill>
          <a:prstDash val="solid"/>
          <a:round/>
          <a:headEnd type="none" w="med" len="med"/>
          <a:tailEnd type="none" w="med" len="med"/>
        </a:ln>
        <a:effectLst>
          <a:outerShdw dist="35921" dir="2700000" algn="ctr" rotWithShape="0">
            <a:srgbClr val="0033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FDD3FF"/>
        </a:solidFill>
        <a:ln w="28575" cap="flat" cmpd="sng" algn="ctr">
          <a:solidFill>
            <a:srgbClr val="660066"/>
          </a:solidFill>
          <a:prstDash val="solid"/>
          <a:round/>
          <a:headEnd type="none" w="med" len="med"/>
          <a:tailEnd type="none" w="med" len="med"/>
        </a:ln>
        <a:effectLst>
          <a:outerShdw dist="35921" dir="2700000" algn="ctr" rotWithShape="0">
            <a:srgbClr val="0033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Custom Design">
  <a:themeElements>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DD3FF"/>
        </a:solidFill>
        <a:ln w="28575" cap="flat" cmpd="sng" algn="ctr">
          <a:solidFill>
            <a:srgbClr val="660066"/>
          </a:solidFill>
          <a:prstDash val="solid"/>
          <a:round/>
          <a:headEnd type="none" w="med" len="med"/>
          <a:tailEnd type="none" w="med" len="med"/>
        </a:ln>
        <a:effectLst>
          <a:outerShdw dist="35921" dir="2700000" algn="ctr" rotWithShape="0">
            <a:srgbClr val="0033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FDD3FF"/>
        </a:solidFill>
        <a:ln w="28575" cap="flat" cmpd="sng" algn="ctr">
          <a:solidFill>
            <a:srgbClr val="660066"/>
          </a:solidFill>
          <a:prstDash val="solid"/>
          <a:round/>
          <a:headEnd type="none" w="med" len="med"/>
          <a:tailEnd type="none" w="med" len="med"/>
        </a:ln>
        <a:effectLst>
          <a:outerShdw dist="35921" dir="2700000" algn="ctr" rotWithShape="0">
            <a:srgbClr val="0033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1_Custom Design">
  <a:themeElements>
    <a:clrScheme name="2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DD3FF"/>
        </a:solidFill>
        <a:ln w="28575" cap="flat" cmpd="sng" algn="ctr">
          <a:solidFill>
            <a:srgbClr val="660066"/>
          </a:solidFill>
          <a:prstDash val="solid"/>
          <a:round/>
          <a:headEnd type="none" w="med" len="med"/>
          <a:tailEnd type="none" w="med" len="med"/>
        </a:ln>
        <a:effectLst>
          <a:outerShdw dist="35921" dir="2700000" algn="ctr" rotWithShape="0">
            <a:srgbClr val="0033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FDD3FF"/>
        </a:solidFill>
        <a:ln w="28575" cap="flat" cmpd="sng" algn="ctr">
          <a:solidFill>
            <a:srgbClr val="660066"/>
          </a:solidFill>
          <a:prstDash val="solid"/>
          <a:round/>
          <a:headEnd type="none" w="med" len="med"/>
          <a:tailEnd type="none" w="med" len="med"/>
        </a:ln>
        <a:effectLst>
          <a:outerShdw dist="35921" dir="2700000" algn="ctr" rotWithShape="0">
            <a:srgbClr val="0033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Custom Design">
  <a:themeElements>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DD3FF"/>
        </a:solidFill>
        <a:ln w="28575" cap="flat" cmpd="sng" algn="ctr">
          <a:solidFill>
            <a:srgbClr val="660066"/>
          </a:solidFill>
          <a:prstDash val="solid"/>
          <a:round/>
          <a:headEnd type="none" w="med" len="med"/>
          <a:tailEnd type="none" w="med" len="med"/>
        </a:ln>
        <a:effectLst>
          <a:outerShdw dist="35921" dir="2700000" algn="ctr" rotWithShape="0">
            <a:srgbClr val="0033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FDD3FF"/>
        </a:solidFill>
        <a:ln w="28575" cap="flat" cmpd="sng" algn="ctr">
          <a:solidFill>
            <a:srgbClr val="660066"/>
          </a:solidFill>
          <a:prstDash val="solid"/>
          <a:round/>
          <a:headEnd type="none" w="med" len="med"/>
          <a:tailEnd type="none" w="med" len="med"/>
        </a:ln>
        <a:effectLst>
          <a:outerShdw dist="35921" dir="2700000" algn="ctr" rotWithShape="0">
            <a:srgbClr val="0033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Custom Design">
  <a:themeElements>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DD3FF"/>
        </a:solidFill>
        <a:ln w="28575" cap="flat" cmpd="sng" algn="ctr">
          <a:solidFill>
            <a:srgbClr val="660066"/>
          </a:solidFill>
          <a:prstDash val="solid"/>
          <a:round/>
          <a:headEnd type="none" w="med" len="med"/>
          <a:tailEnd type="none" w="med" len="med"/>
        </a:ln>
        <a:effectLst>
          <a:outerShdw dist="35921" dir="2700000" algn="ctr" rotWithShape="0">
            <a:srgbClr val="0033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FDD3FF"/>
        </a:solidFill>
        <a:ln w="28575" cap="flat" cmpd="sng" algn="ctr">
          <a:solidFill>
            <a:srgbClr val="660066"/>
          </a:solidFill>
          <a:prstDash val="solid"/>
          <a:round/>
          <a:headEnd type="none" w="med" len="med"/>
          <a:tailEnd type="none" w="med" len="med"/>
        </a:ln>
        <a:effectLst>
          <a:outerShdw dist="35921" dir="2700000" algn="ctr" rotWithShape="0">
            <a:srgbClr val="0033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Custom Design">
  <a:themeElements>
    <a:clrScheme name="10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DD3FF"/>
        </a:solidFill>
        <a:ln w="28575" cap="flat" cmpd="sng" algn="ctr">
          <a:solidFill>
            <a:srgbClr val="660066"/>
          </a:solidFill>
          <a:prstDash val="solid"/>
          <a:round/>
          <a:headEnd type="none" w="med" len="med"/>
          <a:tailEnd type="none" w="med" len="med"/>
        </a:ln>
        <a:effectLst>
          <a:outerShdw dist="35921" dir="2700000" algn="ctr" rotWithShape="0">
            <a:srgbClr val="0033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FDD3FF"/>
        </a:solidFill>
        <a:ln w="28575" cap="flat" cmpd="sng" algn="ctr">
          <a:solidFill>
            <a:srgbClr val="660066"/>
          </a:solidFill>
          <a:prstDash val="solid"/>
          <a:round/>
          <a:headEnd type="none" w="med" len="med"/>
          <a:tailEnd type="none" w="med" len="med"/>
        </a:ln>
        <a:effectLst>
          <a:outerShdw dist="35921" dir="2700000" algn="ctr" rotWithShape="0">
            <a:srgbClr val="0033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0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Chapter 1 backgrounds</Template>
  <TotalTime>10733</TotalTime>
  <Words>830</Words>
  <Application>Microsoft Office PowerPoint</Application>
  <PresentationFormat>On-screen Show (4:3)</PresentationFormat>
  <Paragraphs>247</Paragraphs>
  <Slides>57</Slides>
  <Notes>9</Notes>
  <HiddenSlides>0</HiddenSlides>
  <MMClips>0</MMClips>
  <ScaleCrop>false</ScaleCrop>
  <HeadingPairs>
    <vt:vector size="4" baseType="variant">
      <vt:variant>
        <vt:lpstr>Theme</vt:lpstr>
      </vt:variant>
      <vt:variant>
        <vt:i4>7</vt:i4>
      </vt:variant>
      <vt:variant>
        <vt:lpstr>Slide Titles</vt:lpstr>
      </vt:variant>
      <vt:variant>
        <vt:i4>57</vt:i4>
      </vt:variant>
    </vt:vector>
  </HeadingPairs>
  <TitlesOfParts>
    <vt:vector size="64" baseType="lpstr">
      <vt:lpstr>Chapter 1 backgrounds</vt:lpstr>
      <vt:lpstr>4_Custom Design</vt:lpstr>
      <vt:lpstr>7_Custom Design</vt:lpstr>
      <vt:lpstr>21_Custom Design</vt:lpstr>
      <vt:lpstr>8_Custom Design</vt:lpstr>
      <vt:lpstr>9_Custom Design</vt:lpstr>
      <vt:lpstr>10_Custom Design</vt:lpstr>
      <vt:lpstr>Wednesday Bellringer</vt:lpstr>
      <vt:lpstr>PowerPoint Presentation</vt:lpstr>
      <vt:lpstr>Why Study Science?</vt:lpstr>
      <vt:lpstr>Why Study Science?</vt:lpstr>
      <vt:lpstr>Why Study Science?</vt:lpstr>
      <vt:lpstr>Why Study Science?</vt:lpstr>
      <vt:lpstr>Genesis 1:26-28</vt:lpstr>
      <vt:lpstr>PowerPoint Presentation</vt:lpstr>
      <vt:lpstr>PowerPoint Presentation</vt:lpstr>
      <vt:lpstr>Why Study Science?</vt:lpstr>
      <vt:lpstr>Why Study Chemistry?</vt:lpstr>
      <vt:lpstr>Why Study Chemistry?</vt:lpstr>
      <vt:lpstr>Modeling</vt:lpstr>
      <vt:lpstr>Scientific Models</vt:lpstr>
      <vt:lpstr>PowerPoint Presentation</vt:lpstr>
      <vt:lpstr>Thursday Bellringer (8/16)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Bob Jones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 Lindstrom</dc:creator>
  <cp:lastModifiedBy>Ally Blaschke</cp:lastModifiedBy>
  <cp:revision>120</cp:revision>
  <dcterms:created xsi:type="dcterms:W3CDTF">2010-07-06T12:45:53Z</dcterms:created>
  <dcterms:modified xsi:type="dcterms:W3CDTF">2012-08-16T11:48:25Z</dcterms:modified>
</cp:coreProperties>
</file>